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3" r:id="rId3"/>
    <p:sldId id="270" r:id="rId4"/>
    <p:sldId id="265" r:id="rId5"/>
    <p:sldId id="257" r:id="rId6"/>
    <p:sldId id="268" r:id="rId7"/>
    <p:sldId id="269" r:id="rId8"/>
    <p:sldId id="258" r:id="rId9"/>
    <p:sldId id="266" r:id="rId10"/>
    <p:sldId id="261" r:id="rId11"/>
    <p:sldId id="288" r:id="rId12"/>
    <p:sldId id="292" r:id="rId13"/>
    <p:sldId id="293" r:id="rId14"/>
    <p:sldId id="291" r:id="rId15"/>
    <p:sldId id="295" r:id="rId16"/>
    <p:sldId id="294" r:id="rId17"/>
    <p:sldId id="290" r:id="rId18"/>
    <p:sldId id="289" r:id="rId19"/>
    <p:sldId id="296" r:id="rId20"/>
    <p:sldId id="297" r:id="rId21"/>
    <p:sldId id="299" r:id="rId22"/>
    <p:sldId id="298" r:id="rId23"/>
    <p:sldId id="274" r:id="rId24"/>
    <p:sldId id="276" r:id="rId25"/>
    <p:sldId id="277" r:id="rId26"/>
    <p:sldId id="275" r:id="rId27"/>
    <p:sldId id="300" r:id="rId28"/>
    <p:sldId id="301" r:id="rId29"/>
    <p:sldId id="263" r:id="rId30"/>
    <p:sldId id="271" r:id="rId31"/>
    <p:sldId id="272" r:id="rId32"/>
    <p:sldId id="273" r:id="rId33"/>
    <p:sldId id="278" r:id="rId34"/>
    <p:sldId id="279" r:id="rId35"/>
    <p:sldId id="284" r:id="rId36"/>
    <p:sldId id="280" r:id="rId37"/>
    <p:sldId id="282" r:id="rId38"/>
    <p:sldId id="285" r:id="rId39"/>
    <p:sldId id="286" r:id="rId40"/>
    <p:sldId id="287" r:id="rId41"/>
    <p:sldId id="281" r:id="rId42"/>
  </p:sldIdLst>
  <p:sldSz cx="9144000" cy="6858000" type="screen4x3"/>
  <p:notesSz cx="7102475" cy="89916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 Bol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6699FF"/>
    <a:srgbClr val="9999FF"/>
    <a:srgbClr val="003399"/>
    <a:srgbClr val="336699"/>
    <a:srgbClr val="008080"/>
    <a:srgbClr val="009999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0" autoAdjust="0"/>
    <p:restoredTop sz="94579" autoAdjust="0"/>
  </p:normalViewPr>
  <p:slideViewPr>
    <p:cSldViewPr>
      <p:cViewPr varScale="1">
        <p:scale>
          <a:sx n="69" d="100"/>
          <a:sy n="69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Milestone Summary Report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C9B49B7-D642-4B26-9A8F-4A32A7A89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204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Milestone Summary Report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16116AE-D56A-4D8E-AAC3-F841D4E23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39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26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47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924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8D2705-0CF5-454C-B12F-7A5796FB9337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591482-2311-494C-BEED-B14EC4092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FBB14-2C4D-41EE-B1D0-B5803A1CF2B4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8BEEA-9966-4BDA-B928-C5A25C67D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41021-C73D-4C5E-8BAF-0562DB79A38A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B6B6A-B2A1-4814-ADD0-A28D90152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78832-24FE-4F97-835E-7EE6B1C9AEF9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929F1-1AB4-47B4-A5BF-491D6908D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3ADBB-2D46-4C16-9952-04A324B54EC4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70041-0C7F-49E1-8341-3E1BB0CD3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24000"/>
            <a:ext cx="3467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524000"/>
            <a:ext cx="3467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9F019-FB82-4F30-B1C4-98CD26066462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4E05A-8976-43C5-8BCE-88822C6D0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E4FA6-E24E-43EF-98B2-E9C6D96ECBB0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42CD-055B-42AC-95B5-C2B3D8E60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FD37D-371C-4D38-927C-8B9C9ACC95CC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77CDC-ED86-435C-9EE0-A125587DB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882E10-ED41-4138-A3FE-328FC4E56FF4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14AD-E90B-4EC1-9125-64A042DB3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AF2E3-54E0-4D60-9F65-86FD71A42E9D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86C97-DE73-4E88-BB97-C4C24C5E0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C6D96-211A-4DE1-B447-9C688CF33455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8450C-7601-490C-AA4D-79DF1A15F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524000"/>
            <a:ext cx="708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84D09945-9949-4474-8AD5-A51E0ACDC4C3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3D2F1C0-2058-42E2-8426-F02582B1B2C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tobenc.com/become-a-member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09A97E99-D2B6-46A0-A803-7E4021A33013}" type="datetime1">
              <a:rPr lang="en-US"/>
              <a:pPr/>
              <a:t>08/19/2014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BDCCF37-D3A7-4C29-8ED3-2DE1EEF54E1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Government Mobility Best Practices: The NCDA Story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    Mi-Co and NCDA&amp;CS Webinar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1331913" y="4495800"/>
            <a:ext cx="64008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 dirty="0" smtClean="0">
              <a:solidFill>
                <a:schemeClr val="bg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Dwight E. Seal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Robert Travis Snodgrass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Moderated by Tom Suder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11" name="Picture 10" descr="http://www.gottobenc.com/sites/gottobenc.com/files/homepromo/GottoBeNClogohomesmall.gif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052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AGSE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124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3" y="6118128"/>
            <a:ext cx="3179607" cy="750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3937842"/>
            <a:ext cx="2685581" cy="4842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A9D-B832-45EA-AD9A-9BFCB427FDC6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6F6-CD63-4749-BD13-5797797E509B}" type="slidenum">
              <a:rPr lang="en-US"/>
              <a:pPr/>
              <a:t>10</a:t>
            </a:fld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99FF"/>
                </a:solidFill>
              </a:rPr>
              <a:t>Workflow of Mobile Forms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716213" y="5573713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37" name="Picture 21" descr="C:\Users\sealdw\AppData\Local\Microsoft\Windows\Temporary Internet Files\Content.IE5\FHJXSVAN\MC9002404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1371600" cy="1295400"/>
          </a:xfrm>
          <a:prstGeom prst="rect">
            <a:avLst/>
          </a:prstGeom>
          <a:noFill/>
        </p:spPr>
      </p:pic>
      <p:pic>
        <p:nvPicPr>
          <p:cNvPr id="9238" name="Picture 22" descr="C:\Users\sealdw\AppData\Local\Microsoft\Windows\Temporary Internet Files\Content.IE5\FHJXSVAN\MC9004352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95400"/>
            <a:ext cx="1371600" cy="1905000"/>
          </a:xfrm>
          <a:prstGeom prst="rect">
            <a:avLst/>
          </a:prstGeom>
          <a:noFill/>
        </p:spPr>
      </p:pic>
      <p:pic>
        <p:nvPicPr>
          <p:cNvPr id="9239" name="Picture 23" descr="C:\Users\sealdw\AppData\Local\Microsoft\Windows\Temporary Internet Files\Content.IE5\ERA2XNNY\MC9000553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2175095" cy="1905000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 bwMode="auto">
          <a:xfrm>
            <a:off x="7543800" y="3581400"/>
            <a:ext cx="484632" cy="7498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2" descr="C:\Users\sealdw\AppData\Local\Microsoft\Windows\Temporary Internet Files\Content.IE5\FHJXSVAN\MC9004352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95800"/>
            <a:ext cx="1371600" cy="1905000"/>
          </a:xfrm>
          <a:prstGeom prst="rect">
            <a:avLst/>
          </a:prstGeom>
          <a:noFill/>
        </p:spPr>
      </p:pic>
      <p:pic>
        <p:nvPicPr>
          <p:cNvPr id="9240" name="Picture 24" descr="C:\Users\sealdw\AppData\Local\Microsoft\Windows\Temporary Internet Files\Content.IE5\XFX86CHA\MC90043385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1828572" cy="1828572"/>
          </a:xfrm>
          <a:prstGeom prst="rect">
            <a:avLst/>
          </a:prstGeom>
          <a:noFill/>
        </p:spPr>
      </p:pic>
      <p:sp>
        <p:nvSpPr>
          <p:cNvPr id="24" name="Left Arrow 23"/>
          <p:cNvSpPr/>
          <p:nvPr/>
        </p:nvSpPr>
        <p:spPr bwMode="auto">
          <a:xfrm>
            <a:off x="6019800" y="49530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eft Arrow 24"/>
          <p:cNvSpPr/>
          <p:nvPr/>
        </p:nvSpPr>
        <p:spPr bwMode="auto">
          <a:xfrm>
            <a:off x="2971800" y="4876800"/>
            <a:ext cx="914400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41" name="Picture 25" descr="C:\Users\sealdw\AppData\Local\Microsoft\Windows\Temporary Internet Files\Content.IE5\FHJXSVAN\MP90040677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733800"/>
            <a:ext cx="1828800" cy="213360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0" y="28194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Inspector completes form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28194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Miform</a:t>
            </a:r>
            <a:r>
              <a:rPr lang="en-US" dirty="0" smtClean="0">
                <a:solidFill>
                  <a:schemeClr val="bg2"/>
                </a:solidFill>
              </a:rPr>
              <a:t> Server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2971800"/>
            <a:ext cx="230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Supervisor / Analyst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Approval/Rejection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5943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Miform</a:t>
            </a:r>
            <a:r>
              <a:rPr lang="en-US" dirty="0" smtClean="0">
                <a:solidFill>
                  <a:schemeClr val="bg2"/>
                </a:solidFill>
              </a:rPr>
              <a:t> Server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5867400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Analyzed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4600" y="2286000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Upload via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internet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22860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Downoad</a:t>
            </a:r>
            <a:r>
              <a:rPr lang="en-US" dirty="0" smtClean="0">
                <a:solidFill>
                  <a:schemeClr val="bg2"/>
                </a:solidFill>
              </a:rPr>
              <a:t> via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internet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0" y="3733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Approval Dashboard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60198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Saved in backend database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67000" y="4191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Reporting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5" name="Left-Right Arrow 44"/>
          <p:cNvSpPr/>
          <p:nvPr/>
        </p:nvSpPr>
        <p:spPr bwMode="auto">
          <a:xfrm>
            <a:off x="5410200" y="1676400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Left-Right Arrow 45"/>
          <p:cNvSpPr/>
          <p:nvPr/>
        </p:nvSpPr>
        <p:spPr bwMode="auto">
          <a:xfrm>
            <a:off x="2438400" y="1676400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32" y="380999"/>
            <a:ext cx="8300214" cy="551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5150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538163"/>
            <a:ext cx="904875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C:\Users\snodtr\Desktop\tmpDB1D.t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5299364" cy="6858000"/>
          </a:xfrm>
          <a:prstGeom prst="rect">
            <a:avLst/>
          </a:prstGeom>
          <a:noFill/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52400" y="990600"/>
            <a:ext cx="1295400" cy="533400"/>
          </a:xfrm>
          <a:prstGeom prst="wedgeRectCallout">
            <a:avLst>
              <a:gd name="adj1" fmla="val 97696"/>
              <a:gd name="adj2" fmla="val -285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2667000"/>
            <a:ext cx="1295400" cy="685800"/>
          </a:xfrm>
          <a:prstGeom prst="wedgeRectCallout">
            <a:avLst>
              <a:gd name="adj1" fmla="val 97696"/>
              <a:gd name="adj2" fmla="val -285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Signature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0" y="4267200"/>
            <a:ext cx="1752600" cy="914400"/>
          </a:xfrm>
          <a:prstGeom prst="wedgeRectCallout">
            <a:avLst>
              <a:gd name="adj1" fmla="val 97696"/>
              <a:gd name="adj2" fmla="val -285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Area to record inspection details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52400" y="5638800"/>
            <a:ext cx="1295400" cy="609600"/>
          </a:xfrm>
          <a:prstGeom prst="wedgeRectCallout">
            <a:avLst>
              <a:gd name="adj1" fmla="val 97696"/>
              <a:gd name="adj2" fmla="val -285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Inspection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543800" y="6324600"/>
            <a:ext cx="1600200" cy="533400"/>
          </a:xfrm>
          <a:prstGeom prst="wedgeRectCallout">
            <a:avLst>
              <a:gd name="adj1" fmla="val -88400"/>
              <a:gd name="adj2" fmla="val 260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Copy Header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4800" y="5867400"/>
            <a:ext cx="5943600" cy="685800"/>
          </a:xfrm>
          <a:prstGeom prst="wedgeRectCallout">
            <a:avLst>
              <a:gd name="adj1" fmla="val 31976"/>
              <a:gd name="adj2" fmla="val -31161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 Fill form using searchable database or license number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75"/>
            <a:ext cx="9087566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00200" y="5562600"/>
            <a:ext cx="4038600" cy="914400"/>
          </a:xfrm>
          <a:prstGeom prst="wedgeRectCallout">
            <a:avLst>
              <a:gd name="adj1" fmla="val 64655"/>
              <a:gd name="adj2" fmla="val -34495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Logic built into forms to prevent erroneous data and facilitate good inspections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0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00200" y="5562600"/>
            <a:ext cx="4038600" cy="685800"/>
          </a:xfrm>
          <a:prstGeom prst="wedgeRectCallout">
            <a:avLst>
              <a:gd name="adj1" fmla="val 1876"/>
              <a:gd name="adj2" fmla="val -4934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Validation points serve as reminders to inspectors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7675"/>
            <a:ext cx="9144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209800" y="5867400"/>
            <a:ext cx="2133600" cy="457200"/>
          </a:xfrm>
          <a:prstGeom prst="wedgeRectCallout">
            <a:avLst>
              <a:gd name="adj1" fmla="val 74167"/>
              <a:gd name="adj2" fmla="val -63889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Completed Header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9"/>
            <a:ext cx="9021967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600200" y="5562600"/>
            <a:ext cx="4038600" cy="914400"/>
          </a:xfrm>
          <a:prstGeom prst="wedgeRectCallout">
            <a:avLst>
              <a:gd name="adj1" fmla="val 112682"/>
              <a:gd name="adj2" fmla="val -4298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NC Pesticide Law &amp; Regulations database linked and accessible within the forms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2" y="914400"/>
            <a:ext cx="911154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00200" y="5562600"/>
            <a:ext cx="4038600" cy="762000"/>
          </a:xfrm>
          <a:prstGeom prst="wedgeRectCallout">
            <a:avLst>
              <a:gd name="adj1" fmla="val -53013"/>
              <a:gd name="adj2" fmla="val -4767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 Information and Lab Data linked and accessible within the forms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Poll 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2230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71575"/>
            <a:ext cx="919518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600200" y="5562600"/>
            <a:ext cx="4038600" cy="762000"/>
          </a:xfrm>
          <a:prstGeom prst="wedgeRectCallout">
            <a:avLst>
              <a:gd name="adj1" fmla="val -34145"/>
              <a:gd name="adj2" fmla="val -2040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 is populated with registration and lab information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0" y="2362200"/>
            <a:ext cx="2362200" cy="457200"/>
          </a:xfrm>
          <a:prstGeom prst="wedgeRectCallout">
            <a:avLst>
              <a:gd name="adj1" fmla="val 88702"/>
              <a:gd name="adj2" fmla="val -267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Completed Transcript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nodtr\Desktop\Tscript_P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5242623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42" name="Picture 2" descr="C:\Users\snodtr\Desktop\tmpAD8B.tmp_P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236" y="0"/>
            <a:ext cx="5299364" cy="6858000"/>
          </a:xfrm>
          <a:prstGeom prst="rect">
            <a:avLst/>
          </a:prstGeom>
          <a:noFill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" y="5486400"/>
            <a:ext cx="2362200" cy="685800"/>
          </a:xfrm>
          <a:prstGeom prst="wedgeRectCallout">
            <a:avLst>
              <a:gd name="adj1" fmla="val 46451"/>
              <a:gd name="adj2" fmla="val -1984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Photos incorporated</a:t>
            </a:r>
          </a:p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into inspection forms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Approval Dashboard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6379584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0" y="3352800"/>
            <a:ext cx="1828800" cy="685800"/>
          </a:xfrm>
          <a:prstGeom prst="wedgeRectCallout">
            <a:avLst>
              <a:gd name="adj1" fmla="val 88702"/>
              <a:gd name="adj2" fmla="val -267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 of Inspection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0" y="5334000"/>
            <a:ext cx="1828800" cy="685800"/>
          </a:xfrm>
          <a:prstGeom prst="wedgeRectCallout">
            <a:avLst>
              <a:gd name="adj1" fmla="val 64460"/>
              <a:gd name="adj2" fmla="val -11161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Approve or Reject the 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0" y="1295400"/>
            <a:ext cx="1828800" cy="685800"/>
          </a:xfrm>
          <a:prstGeom prst="wedgeRectCallout">
            <a:avLst>
              <a:gd name="adj1" fmla="val 72035"/>
              <a:gd name="adj2" fmla="val 9646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Inspector’s Forms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7315200" y="990600"/>
            <a:ext cx="1828800" cy="914400"/>
          </a:xfrm>
          <a:prstGeom prst="wedgeRectCallout">
            <a:avLst>
              <a:gd name="adj1" fmla="val -55995"/>
              <a:gd name="adj2" fmla="val 2005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 click to see an image of the full form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Mi-Forms Server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421"/>
            <a:ext cx="9144000" cy="587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562600" y="5410200"/>
            <a:ext cx="1828800" cy="914400"/>
          </a:xfrm>
          <a:prstGeom prst="wedgeRectCallout">
            <a:avLst>
              <a:gd name="adj1" fmla="val -184025"/>
              <a:gd name="adj2" fmla="val -7374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Inspectors, Managers, &amp; Finish Queues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400800" y="3429000"/>
            <a:ext cx="1828800" cy="838200"/>
          </a:xfrm>
          <a:prstGeom prst="wedgeRectCallout">
            <a:avLst>
              <a:gd name="adj1" fmla="val -73420"/>
              <a:gd name="adj2" fmla="val -9857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form can be found using search feature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Server Search Feature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9057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105400" y="1143000"/>
            <a:ext cx="2057400" cy="381000"/>
          </a:xfrm>
          <a:prstGeom prst="wedgeRectCallout">
            <a:avLst>
              <a:gd name="adj1" fmla="val -104533"/>
              <a:gd name="adj2" fmla="val 58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Search Criteria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Reporting from Data Collected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046444"/>
            <a:ext cx="5486399" cy="564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8600" y="1524000"/>
            <a:ext cx="1295400" cy="914400"/>
          </a:xfrm>
          <a:prstGeom prst="wedgeRectCallout">
            <a:avLst>
              <a:gd name="adj1" fmla="val 94986"/>
              <a:gd name="adj2" fmla="val -258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Inspector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52400" y="3200400"/>
            <a:ext cx="1600200" cy="609600"/>
          </a:xfrm>
          <a:prstGeom prst="wedgeRectCallout">
            <a:avLst>
              <a:gd name="adj1" fmla="val 94986"/>
              <a:gd name="adj2" fmla="val -258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Inspector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52400" y="4648200"/>
            <a:ext cx="1600200" cy="609600"/>
          </a:xfrm>
          <a:prstGeom prst="wedgeRectCallout">
            <a:avLst>
              <a:gd name="adj1" fmla="val 94986"/>
              <a:gd name="adj2" fmla="val -258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Select Date Criteria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52400" y="6248400"/>
            <a:ext cx="1600200" cy="381000"/>
          </a:xfrm>
          <a:prstGeom prst="wedgeRectCallout">
            <a:avLst>
              <a:gd name="adj1" fmla="val 77670"/>
              <a:gd name="adj2" fmla="val -1267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Run Report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63055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Reporting from Data Collected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28600" y="1600200"/>
            <a:ext cx="1295400" cy="381000"/>
          </a:xfrm>
          <a:prstGeom prst="wedgeRectCallout">
            <a:avLst>
              <a:gd name="adj1" fmla="val 119584"/>
              <a:gd name="adj2" fmla="val 944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Inspector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0" y="3200400"/>
            <a:ext cx="1752600" cy="914400"/>
          </a:xfrm>
          <a:prstGeom prst="wedgeRectCallout">
            <a:avLst>
              <a:gd name="adj1" fmla="val 94986"/>
              <a:gd name="adj2" fmla="val -258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Inspector  Numbers from Bottom of NOIs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28600" y="5105400"/>
            <a:ext cx="1600200" cy="609600"/>
          </a:xfrm>
          <a:prstGeom prst="wedgeRectCallout">
            <a:avLst>
              <a:gd name="adj1" fmla="val 255159"/>
              <a:gd name="adj2" fmla="val -41904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Sorted by Month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791200" y="4495800"/>
            <a:ext cx="1676400" cy="914400"/>
          </a:xfrm>
          <a:prstGeom prst="wedgeRectCallout">
            <a:avLst>
              <a:gd name="adj1" fmla="val 86131"/>
              <a:gd name="adj2" fmla="val -22750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for Selected Date Range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391400" y="1752600"/>
            <a:ext cx="1447800" cy="381000"/>
          </a:xfrm>
          <a:prstGeom prst="wedgeRectCallout">
            <a:avLst>
              <a:gd name="adj1" fmla="val -109293"/>
              <a:gd name="adj2" fmla="val 1235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Date Range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991600" cy="55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Reporting from Data Collected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28600" y="5105400"/>
            <a:ext cx="2819400" cy="1143000"/>
          </a:xfrm>
          <a:prstGeom prst="wedgeRectCallout">
            <a:avLst>
              <a:gd name="adj1" fmla="val -1540"/>
              <a:gd name="adj2" fmla="val -2635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Data Replicated to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Microsoft Access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Additional  &amp; More Detailed Reporting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3673-844C-42F5-AF0C-8A03CF2140F8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E30F-6516-463B-AC34-5155A1C3D74F}" type="slidenum">
              <a:rPr lang="en-US"/>
              <a:pPr/>
              <a:t>29</a:t>
            </a:fld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Return on Investment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95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Parameters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old process: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19 field inspectors, completing 5 forms/day….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Cost of paper-process: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~ $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6,254/month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Costs to account for: software, services, training (internal/external), hardware, support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Net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Savings to date (after hardware cost, Mi-Co costs, training, travel, other items)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bg2">
                    <a:lumMod val="50000"/>
                  </a:schemeClr>
                </a:solidFill>
              </a:rPr>
              <a:t>$219,210.70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 (and $72,791/year from here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</a:rPr>
              <a:t>on/ 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yr.)</a:t>
            </a:r>
            <a:endParaRPr lang="en-US" sz="2400" i="1" u="sng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2-4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week process reduced to 1 day, citizens happier too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WHY?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010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Tired of the paperwork shuffle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Knew there was a better way to deal with paperwork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Data management through manual entry was horrible = bad data such as missing elements, error in entry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Efficiency and accountability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Technology exists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Return on Investment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79943"/>
            <a:ext cx="8426342" cy="54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Return on Investment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22639"/>
            <a:ext cx="6400800" cy="577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Advantages of Mobile Form solution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141951"/>
            <a:ext cx="7086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Efficiency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Productivity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Accountability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Accuracy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Lessons Learned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Total </a:t>
            </a:r>
            <a:r>
              <a:rPr lang="en-US" sz="2800" dirty="0" smtClean="0">
                <a:solidFill>
                  <a:schemeClr val="bg2"/>
                </a:solidFill>
              </a:rPr>
              <a:t>“Buy-in” needed from the top to the bottom of the organization.  (i.e. Division Director, IT Staff, Managers, Field Support Staff, &amp; Field </a:t>
            </a:r>
            <a:r>
              <a:rPr lang="en-US" sz="2800" dirty="0" smtClean="0">
                <a:solidFill>
                  <a:schemeClr val="bg2"/>
                </a:solidFill>
              </a:rPr>
              <a:t>Inspectors)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Hardware </a:t>
            </a:r>
            <a:r>
              <a:rPr lang="en-US" sz="2800" dirty="0" smtClean="0">
                <a:solidFill>
                  <a:schemeClr val="bg2"/>
                </a:solidFill>
              </a:rPr>
              <a:t>issues were as big of a concern as software.  Give the hardware a “Test-Drive</a:t>
            </a:r>
            <a:r>
              <a:rPr lang="en-US" sz="2800" dirty="0" smtClean="0">
                <a:solidFill>
                  <a:schemeClr val="bg2"/>
                </a:solidFill>
              </a:rPr>
              <a:t>”.  Try out different equipment. Research!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Select </a:t>
            </a:r>
            <a:r>
              <a:rPr lang="en-US" sz="2800" dirty="0" smtClean="0">
                <a:solidFill>
                  <a:schemeClr val="bg2"/>
                </a:solidFill>
              </a:rPr>
              <a:t>team members wisely. </a:t>
            </a:r>
            <a:r>
              <a:rPr lang="en-US" sz="2800" dirty="0" smtClean="0">
                <a:solidFill>
                  <a:schemeClr val="bg2"/>
                </a:solidFill>
              </a:rPr>
              <a:t>Do </a:t>
            </a:r>
            <a:r>
              <a:rPr lang="en-US" sz="2800" dirty="0" smtClean="0">
                <a:solidFill>
                  <a:schemeClr val="bg2"/>
                </a:solidFill>
              </a:rPr>
              <a:t>not get all the same type people. </a:t>
            </a:r>
            <a:r>
              <a:rPr lang="en-US" sz="2800" dirty="0" smtClean="0">
                <a:solidFill>
                  <a:schemeClr val="bg2"/>
                </a:solidFill>
              </a:rPr>
              <a:t>Get visionaries, </a:t>
            </a:r>
            <a:r>
              <a:rPr lang="en-US" sz="2800" dirty="0" smtClean="0">
                <a:solidFill>
                  <a:schemeClr val="bg2"/>
                </a:solidFill>
              </a:rPr>
              <a:t>technical people, practical people, </a:t>
            </a:r>
            <a:r>
              <a:rPr lang="en-US" sz="2800" dirty="0" smtClean="0">
                <a:solidFill>
                  <a:schemeClr val="bg2"/>
                </a:solidFill>
              </a:rPr>
              <a:t>doers </a:t>
            </a:r>
            <a:r>
              <a:rPr lang="en-US" sz="2800" dirty="0" smtClean="0">
                <a:solidFill>
                  <a:schemeClr val="bg2"/>
                </a:solidFill>
              </a:rPr>
              <a:t>and not people who slow you </a:t>
            </a:r>
            <a:r>
              <a:rPr lang="en-US" sz="2800" dirty="0" smtClean="0">
                <a:solidFill>
                  <a:schemeClr val="bg2"/>
                </a:solidFill>
              </a:rPr>
              <a:t>down. </a:t>
            </a:r>
            <a:r>
              <a:rPr lang="en-US" sz="2800" dirty="0" smtClean="0">
                <a:solidFill>
                  <a:schemeClr val="bg2"/>
                </a:solidFill>
              </a:rPr>
              <a:t>Mi-Co </a:t>
            </a:r>
            <a:r>
              <a:rPr lang="en-US" sz="2800" dirty="0" smtClean="0">
                <a:solidFill>
                  <a:schemeClr val="bg2"/>
                </a:solidFill>
              </a:rPr>
              <a:t>was able to solve any issue that </a:t>
            </a:r>
            <a:r>
              <a:rPr lang="en-US" sz="2800" dirty="0" smtClean="0">
                <a:solidFill>
                  <a:schemeClr val="bg2"/>
                </a:solidFill>
              </a:rPr>
              <a:t>arose.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6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Best Practices from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err="1" smtClean="0">
                <a:solidFill>
                  <a:schemeClr val="bg2"/>
                </a:solidFill>
              </a:rPr>
              <a:t>Mi</a:t>
            </a:r>
            <a:r>
              <a:rPr lang="en-US" dirty="0" smtClean="0">
                <a:solidFill>
                  <a:schemeClr val="bg2"/>
                </a:solidFill>
              </a:rPr>
              <a:t>-Corporation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086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Create a solid business case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Invest with the right partners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Involve appropriate stakeholders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Phase your projects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Launch a robust training program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Plan for user adoption challenges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Measure success, communicate it!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0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Poll 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3212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The Mobility Interview!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00200"/>
            <a:ext cx="2976562" cy="2976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8290" y="5153737"/>
            <a:ext cx="2685581" cy="4842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39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0678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Announcing….Next Month’s Webinar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06868" cy="3263504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Training for Mobility Success</a:t>
            </a:r>
            <a:b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		Sept. 24, 10:30 am EST</a:t>
            </a:r>
            <a:b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	  </a:t>
            </a:r>
            <a:b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		  Greg Clary, PhD,</a:t>
            </a:r>
            <a:b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en-US" sz="2800" i="1" dirty="0" err="1" smtClean="0">
                <a:solidFill>
                  <a:schemeClr val="bg2">
                    <a:lumMod val="50000"/>
                  </a:schemeClr>
                </a:solidFill>
              </a:rPr>
              <a:t>Mi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-Corporation CEO &amp; Co-Founder</a:t>
            </a: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Featuring customer examples, tips, tricks &amp; more!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910989"/>
            <a:ext cx="2667000" cy="1947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93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Poll 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5979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Pop Quiz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2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025-F46D-49CF-9BAC-C59592A3A02E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A428-F5D6-4869-9204-D006A519A71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99FF"/>
                </a:solidFill>
              </a:rPr>
              <a:t>Project Overview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086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Project Goal Deliverables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Project to include: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 Design all inspection new forms with backend databases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 Design a template to build new forms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 Develop an approval dashboard for Supervisors </a:t>
            </a:r>
          </a:p>
          <a:p>
            <a:pPr lvl="2"/>
            <a:r>
              <a:rPr lang="en-US" dirty="0" smtClean="0">
                <a:solidFill>
                  <a:schemeClr val="bg2"/>
                </a:solidFill>
              </a:rPr>
              <a:t> Design a reporting feature with the data   generated to be used for performance reviews, EPA reporting and state reporting</a:t>
            </a:r>
          </a:p>
          <a:p>
            <a:pPr lvl="2"/>
            <a:endParaRPr lang="en-US" sz="2000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48400"/>
            <a:ext cx="2895600" cy="457200"/>
          </a:xfrm>
        </p:spPr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991015" y="986924"/>
            <a:ext cx="5921342" cy="1595107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Audience: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Questions,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Comments, </a:t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Compliments?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5" descr="engine_inspection_800x6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36792"/>
            <a:ext cx="4904566" cy="36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5_right_form3_p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4114800"/>
            <a:ext cx="3659915" cy="26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7948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43000" y="0"/>
            <a:ext cx="11125200" cy="1309688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Next Steps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1143000"/>
            <a:ext cx="10579305" cy="5539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379" tIns="45407" rIns="92379" bIns="45407">
            <a:spAutoFit/>
          </a:bodyPr>
          <a:lstStyle/>
          <a:p>
            <a:pPr algn="ctr" defTabSz="911225" eaLnBrk="0" hangingPunct="0">
              <a:defRPr/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defTabSz="911225" eaLnBrk="0" hangingPunct="0">
              <a:buFontTx/>
              <a:buChar char="•"/>
              <a:defRPr/>
            </a:pP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Visit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www.mi-corporation.com</a:t>
            </a:r>
            <a:r>
              <a:rPr lang="en-US" sz="2400" i="1" dirty="0" smtClean="0">
                <a:cs typeface="+mn-cs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for </a:t>
            </a:r>
            <a:r>
              <a:rPr lang="en-US" sz="2400" i="1" dirty="0">
                <a:solidFill>
                  <a:srgbClr val="000000"/>
                </a:solidFill>
                <a:cs typeface="+mn-cs"/>
              </a:rPr>
              <a:t>more information about </a:t>
            </a:r>
          </a:p>
          <a:p>
            <a:pPr defTabSz="911225" eaLnBrk="0" hangingPunct="0">
              <a:defRPr/>
            </a:pPr>
            <a:r>
              <a:rPr lang="en-US" sz="2400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cs typeface="+mn-cs"/>
              </a:rPr>
              <a:t>Mi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-Corporation Mobility Products:  </a:t>
            </a:r>
            <a:r>
              <a:rPr lang="en-US" sz="2400" i="1" dirty="0">
                <a:solidFill>
                  <a:srgbClr val="000000"/>
                </a:solidFill>
                <a:cs typeface="+mn-cs"/>
              </a:rPr>
              <a:t>Data Sheets, Case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Studies, </a:t>
            </a:r>
            <a:br>
              <a:rPr lang="en-US" sz="2400" i="1" dirty="0" smtClean="0">
                <a:solidFill>
                  <a:srgbClr val="000000"/>
                </a:solidFill>
                <a:cs typeface="+mn-cs"/>
              </a:rPr>
            </a:b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White Papers, Infographics &amp; more</a:t>
            </a:r>
            <a:endParaRPr lang="en-US" sz="2400" i="1" dirty="0">
              <a:solidFill>
                <a:srgbClr val="000000"/>
              </a:solidFill>
              <a:cs typeface="+mn-cs"/>
            </a:endParaRPr>
          </a:p>
          <a:p>
            <a:pPr defTabSz="911225" eaLnBrk="0" hangingPunct="0">
              <a:defRPr/>
            </a:pPr>
            <a:endParaRPr lang="en-US" sz="2400" i="1" dirty="0">
              <a:solidFill>
                <a:srgbClr val="000000"/>
              </a:solidFill>
              <a:cs typeface="+mn-cs"/>
            </a:endParaRPr>
          </a:p>
          <a:p>
            <a:pPr defTabSz="911225" eaLnBrk="0" hangingPunct="0">
              <a:buFontTx/>
              <a:buChar char="•"/>
              <a:defRPr/>
            </a:pPr>
            <a:r>
              <a:rPr lang="en-US" sz="2400" i="1" dirty="0">
                <a:cs typeface="+mn-cs"/>
              </a:rPr>
              <a:t>Downloadable Demo software is </a:t>
            </a:r>
            <a:r>
              <a:rPr lang="en-US" sz="2400" i="1" dirty="0" smtClean="0">
                <a:cs typeface="+mn-cs"/>
              </a:rPr>
              <a:t>available at </a:t>
            </a:r>
            <a:br>
              <a:rPr lang="en-US" sz="2400" i="1" dirty="0" smtClean="0">
                <a:cs typeface="+mn-cs"/>
              </a:rPr>
            </a:b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www.mi-corporation.com 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cs typeface="+mn-cs"/>
            </a:endParaRPr>
          </a:p>
          <a:p>
            <a:pPr defTabSz="911225" eaLnBrk="0" hangingPunct="0">
              <a:defRPr/>
            </a:pPr>
            <a:endParaRPr lang="en-US" sz="2400" i="1" dirty="0" smtClean="0">
              <a:solidFill>
                <a:srgbClr val="FF0000"/>
              </a:solidFill>
              <a:cs typeface="+mn-cs"/>
            </a:endParaRPr>
          </a:p>
          <a:p>
            <a:pPr defTabSz="911225" eaLnBrk="0" hangingPunct="0">
              <a:defRPr/>
            </a:pPr>
            <a:r>
              <a:rPr lang="en-US" sz="2400" i="1" dirty="0" smtClean="0">
                <a:solidFill>
                  <a:srgbClr val="FF0000"/>
                </a:solidFill>
                <a:cs typeface="+mn-cs"/>
              </a:rPr>
              <a:t>Look </a:t>
            </a:r>
            <a:r>
              <a:rPr lang="en-US" sz="2400" i="1" dirty="0">
                <a:solidFill>
                  <a:srgbClr val="FF0000"/>
                </a:solidFill>
                <a:cs typeface="+mn-cs"/>
              </a:rPr>
              <a:t>for </a:t>
            </a:r>
            <a:r>
              <a:rPr lang="en-US" sz="2400" i="1" u="sng" dirty="0" smtClean="0">
                <a:solidFill>
                  <a:srgbClr val="FF0000"/>
                </a:solidFill>
                <a:cs typeface="+mn-cs"/>
              </a:rPr>
              <a:t>Mi-Forms</a:t>
            </a:r>
            <a:r>
              <a:rPr lang="en-US" sz="2400" i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FF0000"/>
                </a:solidFill>
                <a:cs typeface="+mn-cs"/>
              </a:rPr>
              <a:t>ON THE APP STORES (Apple, Android)!</a:t>
            </a:r>
            <a:br>
              <a:rPr lang="en-US" sz="2400" i="1" dirty="0">
                <a:solidFill>
                  <a:srgbClr val="FF0000"/>
                </a:solidFill>
                <a:cs typeface="+mn-cs"/>
              </a:rPr>
            </a:br>
            <a:r>
              <a:rPr lang="en-US" sz="2400" i="1" dirty="0" smtClean="0">
                <a:solidFill>
                  <a:srgbClr val="FF0000"/>
                </a:solidFill>
                <a:cs typeface="+mn-cs"/>
              </a:rPr>
              <a:t>Watch our YouTube videos: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www.youtube.com/micortp</a:t>
            </a:r>
            <a:r>
              <a:rPr lang="en-US" sz="2400" i="1" dirty="0" smtClean="0">
                <a:solidFill>
                  <a:srgbClr val="FF0000"/>
                </a:solidFill>
                <a:cs typeface="+mn-cs"/>
              </a:rPr>
              <a:t> </a:t>
            </a:r>
            <a:endParaRPr lang="en-US" sz="2400" i="1" dirty="0">
              <a:solidFill>
                <a:srgbClr val="FF0000"/>
              </a:solidFill>
              <a:cs typeface="+mn-cs"/>
            </a:endParaRPr>
          </a:p>
          <a:p>
            <a:pPr defTabSz="911225" eaLnBrk="0" hangingPunct="0">
              <a:buFontTx/>
              <a:buChar char="•"/>
              <a:defRPr/>
            </a:pPr>
            <a:endParaRPr lang="en-US" sz="2400" i="1" dirty="0">
              <a:solidFill>
                <a:srgbClr val="000000"/>
              </a:solidFill>
              <a:cs typeface="+mn-cs"/>
            </a:endParaRPr>
          </a:p>
          <a:p>
            <a:pPr defTabSz="911225" eaLnBrk="0" hangingPunct="0">
              <a:buFontTx/>
              <a:buChar char="•"/>
              <a:defRPr/>
            </a:pP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Contact </a:t>
            </a:r>
            <a:r>
              <a:rPr lang="en-US" sz="2400" i="1" dirty="0">
                <a:solidFill>
                  <a:srgbClr val="000000"/>
                </a:solidFill>
                <a:cs typeface="+mn-cs"/>
              </a:rPr>
              <a:t>Mi-Co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to discuss your Mobility Projects! </a:t>
            </a:r>
          </a:p>
          <a:p>
            <a:pPr defTabSz="911225" eaLnBrk="0" hangingPunct="0">
              <a:defRPr/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 smtClean="0">
                <a:solidFill>
                  <a:srgbClr val="000000"/>
                </a:solidFill>
              </a:rPr>
              <a:t>					  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Gautham </a:t>
            </a:r>
            <a:r>
              <a:rPr lang="en-US" sz="2400" i="1" dirty="0">
                <a:solidFill>
                  <a:srgbClr val="000000"/>
                </a:solidFill>
                <a:cs typeface="+mn-cs"/>
              </a:rPr>
              <a:t>Pandiyan</a:t>
            </a:r>
          </a:p>
          <a:p>
            <a:pPr defTabSz="911225" eaLnBrk="0" hangingPunct="0">
              <a:defRPr/>
            </a:pPr>
            <a:r>
              <a:rPr lang="en-US" sz="2400" i="1" dirty="0">
                <a:solidFill>
                  <a:srgbClr val="000000"/>
                </a:solidFill>
                <a:cs typeface="+mn-cs"/>
              </a:rPr>
              <a:t>				     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gpandiyan@mi-corporation.com  </a:t>
            </a:r>
            <a:endParaRPr lang="en-US" sz="2400" i="1" dirty="0">
              <a:solidFill>
                <a:srgbClr val="000000"/>
              </a:solidFill>
              <a:cs typeface="+mn-cs"/>
            </a:endParaRPr>
          </a:p>
          <a:p>
            <a:pPr defTabSz="911225" eaLnBrk="0" hangingPunct="0">
              <a:defRPr/>
            </a:pPr>
            <a:r>
              <a:rPr lang="en-US" sz="2400" i="1" dirty="0">
                <a:solidFill>
                  <a:srgbClr val="000000"/>
                </a:solidFill>
                <a:cs typeface="+mn-cs"/>
              </a:rPr>
              <a:t>				      		919-485-4819 x 1973</a:t>
            </a:r>
          </a:p>
        </p:txBody>
      </p:sp>
    </p:spTree>
    <p:extLst>
      <p:ext uri="{BB962C8B-B14F-4D97-AF65-F5344CB8AC3E}">
        <p14:creationId xmlns="" xmlns:p14="http://schemas.microsoft.com/office/powerpoint/2010/main" val="184144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CDD9-96D7-45A0-881C-60D8C97E0119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AB48-2A11-4950-85B4-4913AF885D1B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99FF"/>
                </a:solidFill>
              </a:rPr>
              <a:t>Project Team Members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8826" y="1600200"/>
            <a:ext cx="7086600" cy="4281488"/>
          </a:xfrm>
          <a:ln>
            <a:solidFill>
              <a:schemeClr val="tx1"/>
            </a:solidFill>
          </a:ln>
        </p:spPr>
        <p:txBody>
          <a:bodyPr/>
          <a:lstStyle/>
          <a:p>
            <a:pPr lvl="2"/>
            <a:r>
              <a:rPr lang="en-US" sz="1600" dirty="0" smtClean="0">
                <a:solidFill>
                  <a:schemeClr val="bg2"/>
                </a:solidFill>
              </a:rPr>
              <a:t>NC Department of Ag - IT Staff</a:t>
            </a:r>
          </a:p>
          <a:p>
            <a:pPr lvl="2"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	</a:t>
            </a:r>
          </a:p>
          <a:p>
            <a:pPr lvl="2"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Jane Price, Mary Jo Gilliam, Tom Williams, Stuart Medlin</a:t>
            </a:r>
            <a:endParaRPr lang="en-US" sz="1600" dirty="0">
              <a:solidFill>
                <a:schemeClr val="bg2"/>
              </a:solidFill>
            </a:endParaRPr>
          </a:p>
          <a:p>
            <a:pPr lvl="2"/>
            <a:endParaRPr lang="en-US" sz="1600" dirty="0" smtClean="0">
              <a:solidFill>
                <a:schemeClr val="bg2"/>
              </a:solidFill>
            </a:endParaRPr>
          </a:p>
          <a:p>
            <a:pPr lvl="2"/>
            <a:r>
              <a:rPr lang="en-US" sz="1600" dirty="0" smtClean="0">
                <a:solidFill>
                  <a:schemeClr val="bg2"/>
                </a:solidFill>
              </a:rPr>
              <a:t>Structural Pest Control and Pesticides Division Staff</a:t>
            </a:r>
          </a:p>
          <a:p>
            <a:pPr lvl="2"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2"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Pat Farquhar, Travis Snodgrass, Shannon Joyner, Gwen Van </a:t>
            </a:r>
            <a:r>
              <a:rPr lang="en-US" sz="1600" dirty="0" err="1" smtClean="0">
                <a:solidFill>
                  <a:schemeClr val="bg2"/>
                </a:solidFill>
              </a:rPr>
              <a:t>Duyn</a:t>
            </a:r>
            <a:r>
              <a:rPr lang="en-US" sz="1600" dirty="0" smtClean="0">
                <a:solidFill>
                  <a:schemeClr val="bg2"/>
                </a:solidFill>
              </a:rPr>
              <a:t>,  John Dalley, Pat Jones, Dwight Seal</a:t>
            </a:r>
          </a:p>
          <a:p>
            <a:pPr lvl="2">
              <a:buNone/>
            </a:pPr>
            <a:endParaRPr lang="en-US" sz="1600" dirty="0">
              <a:solidFill>
                <a:schemeClr val="bg2"/>
              </a:solidFill>
            </a:endParaRPr>
          </a:p>
          <a:p>
            <a:pPr lvl="2"/>
            <a:r>
              <a:rPr lang="en-US" sz="1600" dirty="0" smtClean="0">
                <a:solidFill>
                  <a:schemeClr val="bg2"/>
                </a:solidFill>
              </a:rPr>
              <a:t>Mi-Co </a:t>
            </a:r>
          </a:p>
          <a:p>
            <a:pPr lvl="2"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endParaRPr lang="en-US" sz="1600" dirty="0" smtClean="0">
              <a:solidFill>
                <a:schemeClr val="bg2"/>
              </a:solidFill>
            </a:endParaRPr>
          </a:p>
          <a:p>
            <a:pPr lvl="2">
              <a:buNone/>
            </a:pPr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Joel Farmer, RJ Fabian, Chris DiPierro, Gautham Pandiyan</a:t>
            </a:r>
          </a:p>
          <a:p>
            <a:pPr lvl="2">
              <a:buNone/>
            </a:pPr>
            <a:r>
              <a:rPr lang="en-US" sz="1600" dirty="0" smtClean="0">
                <a:solidFill>
                  <a:schemeClr val="bg2"/>
                </a:solidFill>
              </a:rPr>
              <a:t>     Ron Saffell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32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Timeline for Project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341329"/>
            <a:ext cx="7086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2005-06 Attended Mi-Co’s Mobility Summit in RTP, NC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2007 Entered into Phase I, secured USDA funding for USDA RK inspection program.  Developed Notice of inspection form and WPS form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2009 initiated Phase II, expanded project by adding more users and 6 more forms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398712"/>
            <a:ext cx="1905000" cy="457200"/>
          </a:xfrm>
        </p:spPr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398712"/>
            <a:ext cx="2895600" cy="457200"/>
          </a:xfr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2011  Completed Phase II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2011 Initiated Phase III developed 10 form for a full compliment of our field forms.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2012 April went live with Mi-Forms with no paper backup or manual data entry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2014 today Could not be happier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8832-24FE-4F97-835E-7EE6B1C9AEF9}" type="datetime1">
              <a:rPr lang="en-US" smtClean="0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29F1-1AB4-47B4-A5BF-491D6908DD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26B8-99D9-4DE1-806E-810DF2B19BAF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3DC3-1FF4-40F7-9FAD-3C741DCD82F7}" type="slidenum">
              <a:rPr lang="en-US"/>
              <a:pPr/>
              <a:t>8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99FF"/>
                </a:solidFill>
              </a:rPr>
              <a:t>What it takes!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Windows based hardware such as tablet pc, iPad, or smartphone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Mi-Forms server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SQL server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License for each machine running the Mi-Forms software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Designer license for form development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Budget for AIMS paid annually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Great IT personnel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5A9D-B832-45EA-AD9A-9BFCB427FDC6}" type="datetime1">
              <a:rPr lang="en-US"/>
              <a:pPr/>
              <a:t>08/19/2014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F6F6-CD63-4749-BD13-5797797E509B}" type="slidenum">
              <a:rPr lang="en-US"/>
              <a:pPr/>
              <a:t>9</a:t>
            </a:fld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99FF"/>
                </a:solidFill>
              </a:rPr>
              <a:t>Workflow of Paper Based System</a:t>
            </a:r>
            <a:endParaRPr lang="en-US" dirty="0">
              <a:solidFill>
                <a:srgbClr val="6699FF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716213" y="5573713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37" name="Picture 21" descr="C:\Users\sealdw\AppData\Local\Microsoft\Windows\Temporary Internet Files\Content.IE5\FHJXSVAN\MC9002404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1371600" cy="1295400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 bwMode="auto">
          <a:xfrm>
            <a:off x="2514600" y="18288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029200" y="17526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39" name="Picture 23" descr="C:\Users\sealdw\AppData\Local\Microsoft\Windows\Temporary Internet Files\Content.IE5\ERA2XNNY\MC9000553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066800"/>
            <a:ext cx="2175095" cy="1905000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 bwMode="auto">
          <a:xfrm>
            <a:off x="7239000" y="3352800"/>
            <a:ext cx="484632" cy="7498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Left Arrow 23"/>
          <p:cNvSpPr/>
          <p:nvPr/>
        </p:nvSpPr>
        <p:spPr bwMode="auto">
          <a:xfrm>
            <a:off x="6096000" y="495300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eft Arrow 24"/>
          <p:cNvSpPr/>
          <p:nvPr/>
        </p:nvSpPr>
        <p:spPr bwMode="auto">
          <a:xfrm>
            <a:off x="2971800" y="4876800"/>
            <a:ext cx="685800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41" name="Picture 25" descr="C:\Users\sealdw\AppData\Local\Microsoft\Windows\Temporary Internet Files\Content.IE5\FHJXSVAN\MP9004067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1828800" cy="213360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04800" y="281940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Inspector completes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    Paper form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48000" y="2895600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Mailed  to Supervisor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via USPS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2971800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Supervisor  Approval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2800" y="5867400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Mailed via USPS 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to Raleigh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5867400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Data Analyzed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9573" name="Picture 5" descr="C:\Users\sealdw\AppData\Local\Microsoft\Windows\Temporary Internet Files\Content.IE5\FHJXSVAN\MC9000188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066800"/>
            <a:ext cx="1185062" cy="1804111"/>
          </a:xfrm>
          <a:prstGeom prst="rect">
            <a:avLst/>
          </a:prstGeom>
          <a:noFill/>
        </p:spPr>
      </p:pic>
      <p:pic>
        <p:nvPicPr>
          <p:cNvPr id="27" name="Picture 5" descr="C:\Users\sealdw\AppData\Local\Microsoft\Windows\Temporary Internet Files\Content.IE5\FHJXSVAN\MC9000188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14800"/>
            <a:ext cx="1185062" cy="1804111"/>
          </a:xfrm>
          <a:prstGeom prst="rect">
            <a:avLst/>
          </a:prstGeom>
          <a:noFill/>
        </p:spPr>
      </p:pic>
      <p:pic>
        <p:nvPicPr>
          <p:cNvPr id="109576" name="Picture 8" descr="C:\Users\sealdw\AppData\Local\Microsoft\Windows\Temporary Internet Files\Content.IE5\XFX86CHA\MC90005684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91000"/>
            <a:ext cx="1833372" cy="1472184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3810000" y="579120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Manually entered data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    in Raleigh office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4" grpId="0" animBg="1"/>
      <p:bldP spid="25" grpId="0" animBg="1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2"/>
  <p:tag name="TPOS" val="2"/>
</p:tagLst>
</file>

<file path=ppt/theme/theme1.xml><?xml version="1.0" encoding="utf-8"?>
<a:theme xmlns:a="http://schemas.openxmlformats.org/drawingml/2006/main" name="Milestone summary report">
  <a:themeElements>
    <a:clrScheme name="Milestone_Summary-Final_DesignReviewed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Milestone_Summary-Final_DesignReview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lestone_Summary-Final_DesignReview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estone_Summary-Final_DesignReview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estone_Summary-Final_DesignReview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estone_Summary-Final_DesignReview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estone_Summary-Final_DesignReview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lestone_Summary-Final_DesignReview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lestone_Summary-Final_DesignReviewe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Milestone summary report</Template>
  <TotalTime>22440</TotalTime>
  <Words>854</Words>
  <Application>Microsoft Office PowerPoint</Application>
  <PresentationFormat>On-screen Show (4:3)</PresentationFormat>
  <Paragraphs>282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Milestone summary report</vt:lpstr>
      <vt:lpstr>Government Mobility Best Practices: The NCDA Story</vt:lpstr>
      <vt:lpstr>Poll 1</vt:lpstr>
      <vt:lpstr>WHY?</vt:lpstr>
      <vt:lpstr>Project Overview</vt:lpstr>
      <vt:lpstr>Project Team Members</vt:lpstr>
      <vt:lpstr>Timeline for Project</vt:lpstr>
      <vt:lpstr>Cont.</vt:lpstr>
      <vt:lpstr>What it takes!</vt:lpstr>
      <vt:lpstr>Workflow of Paper Based System</vt:lpstr>
      <vt:lpstr>Workflow of Mobile Forms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Approval Dashboard</vt:lpstr>
      <vt:lpstr>Mi-Forms Server</vt:lpstr>
      <vt:lpstr>Server Search Feature</vt:lpstr>
      <vt:lpstr>Reporting from Data Collected</vt:lpstr>
      <vt:lpstr>Reporting from Data Collected</vt:lpstr>
      <vt:lpstr>Reporting from Data Collected</vt:lpstr>
      <vt:lpstr>Return on Investment</vt:lpstr>
      <vt:lpstr>Return on Investment</vt:lpstr>
      <vt:lpstr>Return on Investment</vt:lpstr>
      <vt:lpstr>Advantages of Mobile Form solution</vt:lpstr>
      <vt:lpstr>Lessons Learned</vt:lpstr>
      <vt:lpstr>Best Practices from  Mi-Corporation</vt:lpstr>
      <vt:lpstr>Poll 2</vt:lpstr>
      <vt:lpstr>The Mobility Interview!</vt:lpstr>
      <vt:lpstr>Announcing….Next Month’s Webinar</vt:lpstr>
      <vt:lpstr>Poll 3</vt:lpstr>
      <vt:lpstr>Pop Quiz</vt:lpstr>
      <vt:lpstr>Audience: Questions,  Comments,  Compliments?</vt:lpstr>
      <vt:lpstr>Next Steps</vt:lpstr>
    </vt:vector>
  </TitlesOfParts>
  <Company>NCDA&amp;CS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Data Capture Miforms</dc:title>
  <dc:creator>ITSC</dc:creator>
  <cp:lastModifiedBy>snodtr</cp:lastModifiedBy>
  <cp:revision>1978</cp:revision>
  <cp:lastPrinted>1601-01-01T00:00:00Z</cp:lastPrinted>
  <dcterms:created xsi:type="dcterms:W3CDTF">2011-12-20T15:00:41Z</dcterms:created>
  <dcterms:modified xsi:type="dcterms:W3CDTF">2014-08-19T15:38:10Z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TC011417211033</vt:lpwstr>
  </property>
</Properties>
</file>