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31"/>
  </p:notesMasterIdLst>
  <p:sldIdLst>
    <p:sldId id="304" r:id="rId3"/>
    <p:sldId id="257" r:id="rId4"/>
    <p:sldId id="320" r:id="rId5"/>
    <p:sldId id="356" r:id="rId6"/>
    <p:sldId id="373" r:id="rId7"/>
    <p:sldId id="272" r:id="rId8"/>
    <p:sldId id="372" r:id="rId9"/>
    <p:sldId id="367" r:id="rId10"/>
    <p:sldId id="358" r:id="rId11"/>
    <p:sldId id="359" r:id="rId12"/>
    <p:sldId id="271" r:id="rId13"/>
    <p:sldId id="370" r:id="rId14"/>
    <p:sldId id="371" r:id="rId15"/>
    <p:sldId id="365" r:id="rId16"/>
    <p:sldId id="361" r:id="rId17"/>
    <p:sldId id="375" r:id="rId18"/>
    <p:sldId id="376" r:id="rId19"/>
    <p:sldId id="377" r:id="rId20"/>
    <p:sldId id="288" r:id="rId21"/>
    <p:sldId id="360" r:id="rId22"/>
    <p:sldId id="362" r:id="rId23"/>
    <p:sldId id="363" r:id="rId24"/>
    <p:sldId id="364" r:id="rId25"/>
    <p:sldId id="296" r:id="rId26"/>
    <p:sldId id="366" r:id="rId27"/>
    <p:sldId id="369" r:id="rId28"/>
    <p:sldId id="368" r:id="rId29"/>
    <p:sldId id="3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anie Par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167"/>
    <a:srgbClr val="504E54"/>
    <a:srgbClr val="DDEAEC"/>
    <a:srgbClr val="D8741D"/>
    <a:srgbClr val="333333"/>
    <a:srgbClr val="3E76F5"/>
    <a:srgbClr val="3B3B3B"/>
    <a:srgbClr val="AE6E2A"/>
    <a:srgbClr val="B4CBDF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3" autoAdjust="0"/>
    <p:restoredTop sz="98582" autoAdjust="0"/>
  </p:normalViewPr>
  <p:slideViewPr>
    <p:cSldViewPr snapToGrid="0">
      <p:cViewPr varScale="1">
        <p:scale>
          <a:sx n="70" d="100"/>
          <a:sy n="70" d="100"/>
        </p:scale>
        <p:origin x="-1408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1T15:00:34.471" idx="1">
    <p:pos x="-359" y="240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1T15:00:34.471" idx="2">
    <p:pos x="-150" y="2595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1T15:00:34.471" idx="3">
    <p:pos x="-359" y="2409"/>
    <p:text/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1" Type="http://schemas.openxmlformats.org/officeDocument/2006/relationships/image" Target="../media/image120.png"/><Relationship Id="rId2" Type="http://schemas.openxmlformats.org/officeDocument/2006/relationships/image" Target="../media/image1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1" Type="http://schemas.openxmlformats.org/officeDocument/2006/relationships/image" Target="../media/image120.png"/><Relationship Id="rId2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D16B4-7CD7-467F-963C-EB68E06C4A2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54704-B984-4591-B260-F76003AB40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40790C7-5DBA-4294-AFAF-52E4306A34EF}" type="parTrans" cxnId="{34CD2B2C-0811-4D79-8819-FB98513DFA1C}">
      <dgm:prSet/>
      <dgm:spPr/>
      <dgm:t>
        <a:bodyPr/>
        <a:lstStyle/>
        <a:p>
          <a:endParaRPr lang="en-US"/>
        </a:p>
      </dgm:t>
    </dgm:pt>
    <dgm:pt modelId="{51E4CD7C-9B43-4A98-9512-16A83E0608AD}" type="sibTrans" cxnId="{34CD2B2C-0811-4D79-8819-FB98513DFA1C}">
      <dgm:prSet/>
      <dgm:spPr/>
      <dgm:t>
        <a:bodyPr/>
        <a:lstStyle/>
        <a:p>
          <a:endParaRPr lang="en-US"/>
        </a:p>
      </dgm:t>
    </dgm:pt>
    <dgm:pt modelId="{73213B8A-5573-4F80-AFAD-F474E0BC39D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4AF6157-CCE8-4C95-BABD-CC5942B778E4}" type="parTrans" cxnId="{61505C10-B0D7-48BB-89D6-CECC9AD6021A}">
      <dgm:prSet/>
      <dgm:spPr/>
      <dgm:t>
        <a:bodyPr/>
        <a:lstStyle/>
        <a:p>
          <a:endParaRPr lang="en-US"/>
        </a:p>
      </dgm:t>
    </dgm:pt>
    <dgm:pt modelId="{7253BF31-61F2-4100-876D-6D188434F559}" type="sibTrans" cxnId="{61505C10-B0D7-48BB-89D6-CECC9AD6021A}">
      <dgm:prSet/>
      <dgm:spPr/>
      <dgm:t>
        <a:bodyPr/>
        <a:lstStyle/>
        <a:p>
          <a:endParaRPr lang="en-US"/>
        </a:p>
      </dgm:t>
    </dgm:pt>
    <dgm:pt modelId="{564C0354-1FF5-44BB-AD0B-3877F69F9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219BB82-8C3C-4BB7-B9C3-6811A2F4DBE7}" type="sibTrans" cxnId="{04AC512B-457E-47D0-BD36-3D0270CCE54A}">
      <dgm:prSet/>
      <dgm:spPr/>
      <dgm:t>
        <a:bodyPr/>
        <a:lstStyle/>
        <a:p>
          <a:endParaRPr lang="en-US"/>
        </a:p>
      </dgm:t>
    </dgm:pt>
    <dgm:pt modelId="{3EEF4799-CD02-4B7C-8640-BD572B8C4665}" type="parTrans" cxnId="{04AC512B-457E-47D0-BD36-3D0270CCE54A}">
      <dgm:prSet/>
      <dgm:spPr/>
      <dgm:t>
        <a:bodyPr/>
        <a:lstStyle/>
        <a:p>
          <a:endParaRPr lang="en-US"/>
        </a:p>
      </dgm:t>
    </dgm:pt>
    <dgm:pt modelId="{CF95C82D-B6B4-4D9C-876C-4F496A434267}" type="pres">
      <dgm:prSet presAssocID="{162D16B4-7CD7-467F-963C-EB68E06C4A2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159BDE-7A85-47BE-B016-BCF37ED5A34F}" type="pres">
      <dgm:prSet presAssocID="{564C0354-1FF5-44BB-AD0B-3877F69F91D0}" presName="Accent1" presStyleCnt="0"/>
      <dgm:spPr/>
    </dgm:pt>
    <dgm:pt modelId="{9EA87E38-2A0A-414C-8F4B-113195554089}" type="pres">
      <dgm:prSet presAssocID="{564C0354-1FF5-44BB-AD0B-3877F69F91D0}" presName="Accent" presStyleLbl="node1" presStyleIdx="0" presStyleCnt="3" custAng="18000000" custScaleX="135147" custScaleY="135147" custLinFactNeighborX="-81944" custLinFactNeighborY="38447"/>
      <dgm:spPr>
        <a:solidFill>
          <a:srgbClr val="174F7E">
            <a:alpha val="50000"/>
          </a:srgbClr>
        </a:solidFill>
      </dgm:spPr>
    </dgm:pt>
    <dgm:pt modelId="{053E5094-9DFD-4E22-82B2-F51D36F7A8B4}" type="pres">
      <dgm:prSet presAssocID="{564C0354-1FF5-44BB-AD0B-3877F69F91D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32CED-82FA-4445-9748-599EF83ABCAF}" type="pres">
      <dgm:prSet presAssocID="{FD854704-B984-4591-B260-F76003AB4046}" presName="Accent2" presStyleCnt="0"/>
      <dgm:spPr/>
    </dgm:pt>
    <dgm:pt modelId="{1AD8AB74-36F1-482D-BBE4-B3DFF4D0A002}" type="pres">
      <dgm:prSet presAssocID="{FD854704-B984-4591-B260-F76003AB4046}" presName="Accent" presStyleLbl="node1" presStyleIdx="1" presStyleCnt="3" custAng="15300000" custScaleX="136617" custScaleY="136617" custLinFactNeighborX="34450" custLinFactNeighborY="36764"/>
      <dgm:spPr>
        <a:solidFill>
          <a:srgbClr val="76757A">
            <a:alpha val="50000"/>
          </a:srgbClr>
        </a:solidFill>
      </dgm:spPr>
    </dgm:pt>
    <dgm:pt modelId="{995A133B-A88F-4EB8-B60C-2C9FC4C49DAE}" type="pres">
      <dgm:prSet presAssocID="{FD854704-B984-4591-B260-F76003AB404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E7122-BAD7-42E4-A777-53EA03887101}" type="pres">
      <dgm:prSet presAssocID="{73213B8A-5573-4F80-AFAD-F474E0BC39DA}" presName="Accent3" presStyleCnt="0"/>
      <dgm:spPr/>
    </dgm:pt>
    <dgm:pt modelId="{5B8497D6-82A2-4E7E-BD49-2F7E15CCDCCD}" type="pres">
      <dgm:prSet presAssocID="{73213B8A-5573-4F80-AFAD-F474E0BC39DA}" presName="Accent" presStyleLbl="node1" presStyleIdx="2" presStyleCnt="3" custAng="17232210" custScaleX="139999" custScaleY="139999" custLinFactX="25385" custLinFactNeighborX="100000" custLinFactNeighborY="-84418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</dgm:pt>
    <dgm:pt modelId="{9F38B8D3-1A11-4009-BB20-36EE7CA51F9B}" type="pres">
      <dgm:prSet presAssocID="{73213B8A-5573-4F80-AFAD-F474E0BC39D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3F4AC-84B4-4D5D-88E1-D78985D56728}" type="presOf" srcId="{162D16B4-7CD7-467F-963C-EB68E06C4A27}" destId="{CF95C82D-B6B4-4D9C-876C-4F496A434267}" srcOrd="0" destOrd="0" presId="urn:microsoft.com/office/officeart/2009/layout/CircleArrowProcess"/>
    <dgm:cxn modelId="{04AC512B-457E-47D0-BD36-3D0270CCE54A}" srcId="{162D16B4-7CD7-467F-963C-EB68E06C4A27}" destId="{564C0354-1FF5-44BB-AD0B-3877F69F91D0}" srcOrd="0" destOrd="0" parTransId="{3EEF4799-CD02-4B7C-8640-BD572B8C4665}" sibTransId="{2219BB82-8C3C-4BB7-B9C3-6811A2F4DBE7}"/>
    <dgm:cxn modelId="{61505C10-B0D7-48BB-89D6-CECC9AD6021A}" srcId="{162D16B4-7CD7-467F-963C-EB68E06C4A27}" destId="{73213B8A-5573-4F80-AFAD-F474E0BC39DA}" srcOrd="2" destOrd="0" parTransId="{A4AF6157-CCE8-4C95-BABD-CC5942B778E4}" sibTransId="{7253BF31-61F2-4100-876D-6D188434F559}"/>
    <dgm:cxn modelId="{CF599554-353C-4B59-B74E-A1313F118CE7}" type="presOf" srcId="{564C0354-1FF5-44BB-AD0B-3877F69F91D0}" destId="{053E5094-9DFD-4E22-82B2-F51D36F7A8B4}" srcOrd="0" destOrd="0" presId="urn:microsoft.com/office/officeart/2009/layout/CircleArrowProcess"/>
    <dgm:cxn modelId="{34CD2B2C-0811-4D79-8819-FB98513DFA1C}" srcId="{162D16B4-7CD7-467F-963C-EB68E06C4A27}" destId="{FD854704-B984-4591-B260-F76003AB4046}" srcOrd="1" destOrd="0" parTransId="{240790C7-5DBA-4294-AFAF-52E4306A34EF}" sibTransId="{51E4CD7C-9B43-4A98-9512-16A83E0608AD}"/>
    <dgm:cxn modelId="{AE31280B-5A80-49A0-873D-D03498914819}" type="presOf" srcId="{FD854704-B984-4591-B260-F76003AB4046}" destId="{995A133B-A88F-4EB8-B60C-2C9FC4C49DAE}" srcOrd="0" destOrd="0" presId="urn:microsoft.com/office/officeart/2009/layout/CircleArrowProcess"/>
    <dgm:cxn modelId="{E0228762-FB01-401C-BA92-0EDAE6D403E9}" type="presOf" srcId="{73213B8A-5573-4F80-AFAD-F474E0BC39DA}" destId="{9F38B8D3-1A11-4009-BB20-36EE7CA51F9B}" srcOrd="0" destOrd="0" presId="urn:microsoft.com/office/officeart/2009/layout/CircleArrowProcess"/>
    <dgm:cxn modelId="{01CF64E7-99A9-4074-9932-7BCD9DCB63AF}" type="presParOf" srcId="{CF95C82D-B6B4-4D9C-876C-4F496A434267}" destId="{D4159BDE-7A85-47BE-B016-BCF37ED5A34F}" srcOrd="0" destOrd="0" presId="urn:microsoft.com/office/officeart/2009/layout/CircleArrowProcess"/>
    <dgm:cxn modelId="{C4620532-240F-4848-9971-A9E6D24630F4}" type="presParOf" srcId="{D4159BDE-7A85-47BE-B016-BCF37ED5A34F}" destId="{9EA87E38-2A0A-414C-8F4B-113195554089}" srcOrd="0" destOrd="0" presId="urn:microsoft.com/office/officeart/2009/layout/CircleArrowProcess"/>
    <dgm:cxn modelId="{6DFD93A1-E584-44A7-B0E5-324CC301A987}" type="presParOf" srcId="{CF95C82D-B6B4-4D9C-876C-4F496A434267}" destId="{053E5094-9DFD-4E22-82B2-F51D36F7A8B4}" srcOrd="1" destOrd="0" presId="urn:microsoft.com/office/officeart/2009/layout/CircleArrowProcess"/>
    <dgm:cxn modelId="{24B3C88C-53CB-41C7-B53A-3A5B2F1C8C23}" type="presParOf" srcId="{CF95C82D-B6B4-4D9C-876C-4F496A434267}" destId="{DF332CED-82FA-4445-9748-599EF83ABCAF}" srcOrd="2" destOrd="0" presId="urn:microsoft.com/office/officeart/2009/layout/CircleArrowProcess"/>
    <dgm:cxn modelId="{F3E4BA6D-4A90-4AA0-AE2D-42B98462B9FB}" type="presParOf" srcId="{DF332CED-82FA-4445-9748-599EF83ABCAF}" destId="{1AD8AB74-36F1-482D-BBE4-B3DFF4D0A002}" srcOrd="0" destOrd="0" presId="urn:microsoft.com/office/officeart/2009/layout/CircleArrowProcess"/>
    <dgm:cxn modelId="{BE328853-6BBA-4065-9CE1-3106B82B06ED}" type="presParOf" srcId="{CF95C82D-B6B4-4D9C-876C-4F496A434267}" destId="{995A133B-A88F-4EB8-B60C-2C9FC4C49DAE}" srcOrd="3" destOrd="0" presId="urn:microsoft.com/office/officeart/2009/layout/CircleArrowProcess"/>
    <dgm:cxn modelId="{DD6F1B58-59AD-4364-AD42-ED3925713A7A}" type="presParOf" srcId="{CF95C82D-B6B4-4D9C-876C-4F496A434267}" destId="{916E7122-BAD7-42E4-A777-53EA03887101}" srcOrd="4" destOrd="0" presId="urn:microsoft.com/office/officeart/2009/layout/CircleArrowProcess"/>
    <dgm:cxn modelId="{63C7C703-D64B-4099-A357-760645BD743F}" type="presParOf" srcId="{916E7122-BAD7-42E4-A777-53EA03887101}" destId="{5B8497D6-82A2-4E7E-BD49-2F7E15CCDCCD}" srcOrd="0" destOrd="0" presId="urn:microsoft.com/office/officeart/2009/layout/CircleArrowProcess"/>
    <dgm:cxn modelId="{B7F7CE6E-2DB7-4BA8-8F0C-D037735833B4}" type="presParOf" srcId="{CF95C82D-B6B4-4D9C-876C-4F496A434267}" destId="{9F38B8D3-1A11-4009-BB20-36EE7CA51F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8DF0A-C294-4B99-A21B-F991F08B1502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4F4C27CE-49A6-417B-B7F0-E5D6FF88F6A5}">
      <dgm:prSet phldrT="[Text]" custT="1"/>
      <dgm:spPr>
        <a:ln>
          <a:noFill/>
        </a:ln>
      </dgm:spPr>
      <dgm:t>
        <a:bodyPr/>
        <a:lstStyle/>
        <a:p>
          <a:r>
            <a:rPr lang="en-US" sz="2400" b="1" i="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Design</a:t>
          </a:r>
          <a:endParaRPr lang="en-US" sz="2400" b="1" i="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gm:t>
    </dgm:pt>
    <dgm:pt modelId="{AF138C3C-CE44-4A55-B3B3-BB337D153D91}" type="parTrans" cxnId="{AC41264E-2326-4646-9F2A-59BF3AC68E83}">
      <dgm:prSet/>
      <dgm:spPr/>
      <dgm:t>
        <a:bodyPr/>
        <a:lstStyle/>
        <a:p>
          <a:endParaRPr lang="en-US"/>
        </a:p>
      </dgm:t>
    </dgm:pt>
    <dgm:pt modelId="{FF3A6E5D-B250-4361-8D93-EB4402590474}" type="sibTrans" cxnId="{AC41264E-2326-4646-9F2A-59BF3AC68E83}">
      <dgm:prSet/>
      <dgm:spPr/>
      <dgm:t>
        <a:bodyPr/>
        <a:lstStyle/>
        <a:p>
          <a:endParaRPr lang="en-US"/>
        </a:p>
      </dgm:t>
    </dgm:pt>
    <dgm:pt modelId="{5C016B64-FA49-4181-9057-B6469FEC1174}">
      <dgm:prSet phldrT="[Text]" custT="1"/>
      <dgm:spPr>
        <a:ln>
          <a:noFill/>
        </a:ln>
      </dgm:spPr>
      <dgm:t>
        <a:bodyPr/>
        <a:lstStyle/>
        <a:p>
          <a:r>
            <a:rPr lang="en-US" sz="2400" b="1" i="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Capture</a:t>
          </a:r>
          <a:endParaRPr lang="en-US" sz="2400" b="1" i="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gm:t>
    </dgm:pt>
    <dgm:pt modelId="{AF7F52DB-5C7C-490C-8DD3-CA5FE666039E}" type="parTrans" cxnId="{3FEB03BE-68D9-42E4-868B-FA8BE7221FCC}">
      <dgm:prSet/>
      <dgm:spPr/>
      <dgm:t>
        <a:bodyPr/>
        <a:lstStyle/>
        <a:p>
          <a:endParaRPr lang="en-US"/>
        </a:p>
      </dgm:t>
    </dgm:pt>
    <dgm:pt modelId="{0BD50C20-6FF2-49A2-BD38-DB330A8BED69}" type="sibTrans" cxnId="{3FEB03BE-68D9-42E4-868B-FA8BE7221FCC}">
      <dgm:prSet/>
      <dgm:spPr/>
      <dgm:t>
        <a:bodyPr/>
        <a:lstStyle/>
        <a:p>
          <a:endParaRPr lang="en-US"/>
        </a:p>
      </dgm:t>
    </dgm:pt>
    <dgm:pt modelId="{4FD0E300-98DE-4940-AEB9-FF2CDF3D17D1}">
      <dgm:prSet phldrT="[Text]" custT="1"/>
      <dgm:spPr>
        <a:ln>
          <a:noFill/>
        </a:ln>
      </dgm:spPr>
      <dgm:t>
        <a:bodyPr/>
        <a:lstStyle/>
        <a:p>
          <a:r>
            <a:rPr lang="en-US" sz="2400" b="1" i="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Verify</a:t>
          </a:r>
          <a:endParaRPr lang="en-US" sz="2400" b="1" i="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gm:t>
    </dgm:pt>
    <dgm:pt modelId="{EC0273B9-4496-4EF8-A9F8-193A0D65C24E}" type="parTrans" cxnId="{AD9A8A2F-20D8-4A93-AB42-F99868489D5B}">
      <dgm:prSet/>
      <dgm:spPr/>
      <dgm:t>
        <a:bodyPr/>
        <a:lstStyle/>
        <a:p>
          <a:endParaRPr lang="en-US"/>
        </a:p>
      </dgm:t>
    </dgm:pt>
    <dgm:pt modelId="{216F6D65-CB58-46CA-880E-0D981F053A62}" type="sibTrans" cxnId="{AD9A8A2F-20D8-4A93-AB42-F99868489D5B}">
      <dgm:prSet/>
      <dgm:spPr/>
      <dgm:t>
        <a:bodyPr/>
        <a:lstStyle/>
        <a:p>
          <a:endParaRPr lang="en-US"/>
        </a:p>
      </dgm:t>
    </dgm:pt>
    <dgm:pt modelId="{806FAB4B-6160-4E63-9B2B-A68B0277415B}">
      <dgm:prSet phldrT="[Text]" custT="1"/>
      <dgm:spPr>
        <a:ln>
          <a:noFill/>
        </a:ln>
      </dgm:spPr>
      <dgm:t>
        <a:bodyPr/>
        <a:lstStyle/>
        <a:p>
          <a:r>
            <a:rPr lang="en-US" sz="2400" b="1" i="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Communicate</a:t>
          </a:r>
          <a:endParaRPr lang="en-US" sz="2400" b="1" i="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gm:t>
    </dgm:pt>
    <dgm:pt modelId="{1C191A19-F5C8-4308-A1D4-D14CDCBD44FE}" type="parTrans" cxnId="{0B5B1279-AD0A-4F38-A08B-3D3C69B10508}">
      <dgm:prSet/>
      <dgm:spPr/>
      <dgm:t>
        <a:bodyPr/>
        <a:lstStyle/>
        <a:p>
          <a:endParaRPr lang="en-US"/>
        </a:p>
      </dgm:t>
    </dgm:pt>
    <dgm:pt modelId="{D6CFF3D0-F67B-4652-93B7-73A3284E6FD9}" type="sibTrans" cxnId="{0B5B1279-AD0A-4F38-A08B-3D3C69B10508}">
      <dgm:prSet/>
      <dgm:spPr/>
      <dgm:t>
        <a:bodyPr/>
        <a:lstStyle/>
        <a:p>
          <a:endParaRPr lang="en-US"/>
        </a:p>
      </dgm:t>
    </dgm:pt>
    <dgm:pt modelId="{D3A8597A-D005-4A8E-9048-DC7E5A71516F}" type="pres">
      <dgm:prSet presAssocID="{2568DF0A-C294-4B99-A21B-F991F08B1502}" presName="Name0" presStyleCnt="0">
        <dgm:presLayoutVars>
          <dgm:dir/>
          <dgm:resizeHandles val="exact"/>
        </dgm:presLayoutVars>
      </dgm:prSet>
      <dgm:spPr/>
    </dgm:pt>
    <dgm:pt modelId="{E3424061-7CDE-4F45-B0AD-5A4E1925ED92}" type="pres">
      <dgm:prSet presAssocID="{4F4C27CE-49A6-417B-B7F0-E5D6FF88F6A5}" presName="parTxOnly" presStyleLbl="node1" presStyleIdx="0" presStyleCnt="4" custScaleX="65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08391-2916-43AB-8400-E90F2D470E0E}" type="pres">
      <dgm:prSet presAssocID="{FF3A6E5D-B250-4361-8D93-EB4402590474}" presName="parSpace" presStyleCnt="0"/>
      <dgm:spPr/>
    </dgm:pt>
    <dgm:pt modelId="{7173B897-7351-4381-927D-CD7DA873C419}" type="pres">
      <dgm:prSet presAssocID="{5C016B64-FA49-4181-9057-B6469FEC1174}" presName="parTxOnly" presStyleLbl="node1" presStyleIdx="1" presStyleCnt="4" custScaleX="93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47BD0-B743-4B33-AC0D-42526FB8690B}" type="pres">
      <dgm:prSet presAssocID="{0BD50C20-6FF2-49A2-BD38-DB330A8BED69}" presName="parSpace" presStyleCnt="0"/>
      <dgm:spPr/>
    </dgm:pt>
    <dgm:pt modelId="{80FB3BE4-3CDB-4B48-8C34-56BCC7CB52E0}" type="pres">
      <dgm:prSet presAssocID="{4FD0E300-98DE-4940-AEB9-FF2CDF3D17D1}" presName="parTxOnly" presStyleLbl="node1" presStyleIdx="2" presStyleCnt="4" custScaleX="75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8666E-7AE3-4E3F-B767-2CB3E18AAEF8}" type="pres">
      <dgm:prSet presAssocID="{216F6D65-CB58-46CA-880E-0D981F053A62}" presName="parSpace" presStyleCnt="0"/>
      <dgm:spPr/>
    </dgm:pt>
    <dgm:pt modelId="{B82B6C75-A558-465E-A133-481DA66BC090}" type="pres">
      <dgm:prSet presAssocID="{806FAB4B-6160-4E63-9B2B-A68B0277415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B03BE-68D9-42E4-868B-FA8BE7221FCC}" srcId="{2568DF0A-C294-4B99-A21B-F991F08B1502}" destId="{5C016B64-FA49-4181-9057-B6469FEC1174}" srcOrd="1" destOrd="0" parTransId="{AF7F52DB-5C7C-490C-8DD3-CA5FE666039E}" sibTransId="{0BD50C20-6FF2-49A2-BD38-DB330A8BED69}"/>
    <dgm:cxn modelId="{81DA9862-2197-4D21-8FD0-05D890F7D842}" type="presOf" srcId="{806FAB4B-6160-4E63-9B2B-A68B0277415B}" destId="{B82B6C75-A558-465E-A133-481DA66BC090}" srcOrd="0" destOrd="0" presId="urn:microsoft.com/office/officeart/2005/8/layout/hChevron3"/>
    <dgm:cxn modelId="{0B5B1279-AD0A-4F38-A08B-3D3C69B10508}" srcId="{2568DF0A-C294-4B99-A21B-F991F08B1502}" destId="{806FAB4B-6160-4E63-9B2B-A68B0277415B}" srcOrd="3" destOrd="0" parTransId="{1C191A19-F5C8-4308-A1D4-D14CDCBD44FE}" sibTransId="{D6CFF3D0-F67B-4652-93B7-73A3284E6FD9}"/>
    <dgm:cxn modelId="{44003396-FF31-4C2D-BB0C-CA60B4B409B4}" type="presOf" srcId="{4F4C27CE-49A6-417B-B7F0-E5D6FF88F6A5}" destId="{E3424061-7CDE-4F45-B0AD-5A4E1925ED92}" srcOrd="0" destOrd="0" presId="urn:microsoft.com/office/officeart/2005/8/layout/hChevron3"/>
    <dgm:cxn modelId="{A0ED13AD-31E2-4402-97E9-24F610376FD9}" type="presOf" srcId="{2568DF0A-C294-4B99-A21B-F991F08B1502}" destId="{D3A8597A-D005-4A8E-9048-DC7E5A71516F}" srcOrd="0" destOrd="0" presId="urn:microsoft.com/office/officeart/2005/8/layout/hChevron3"/>
    <dgm:cxn modelId="{AC41264E-2326-4646-9F2A-59BF3AC68E83}" srcId="{2568DF0A-C294-4B99-A21B-F991F08B1502}" destId="{4F4C27CE-49A6-417B-B7F0-E5D6FF88F6A5}" srcOrd="0" destOrd="0" parTransId="{AF138C3C-CE44-4A55-B3B3-BB337D153D91}" sibTransId="{FF3A6E5D-B250-4361-8D93-EB4402590474}"/>
    <dgm:cxn modelId="{978932D1-C2FA-4106-AFC9-273F8507DE8A}" type="presOf" srcId="{4FD0E300-98DE-4940-AEB9-FF2CDF3D17D1}" destId="{80FB3BE4-3CDB-4B48-8C34-56BCC7CB52E0}" srcOrd="0" destOrd="0" presId="urn:microsoft.com/office/officeart/2005/8/layout/hChevron3"/>
    <dgm:cxn modelId="{3A666836-8E01-4896-9CEF-5C15CF5E5C8C}" type="presOf" srcId="{5C016B64-FA49-4181-9057-B6469FEC1174}" destId="{7173B897-7351-4381-927D-CD7DA873C419}" srcOrd="0" destOrd="0" presId="urn:microsoft.com/office/officeart/2005/8/layout/hChevron3"/>
    <dgm:cxn modelId="{AD9A8A2F-20D8-4A93-AB42-F99868489D5B}" srcId="{2568DF0A-C294-4B99-A21B-F991F08B1502}" destId="{4FD0E300-98DE-4940-AEB9-FF2CDF3D17D1}" srcOrd="2" destOrd="0" parTransId="{EC0273B9-4496-4EF8-A9F8-193A0D65C24E}" sibTransId="{216F6D65-CB58-46CA-880E-0D981F053A62}"/>
    <dgm:cxn modelId="{E7E88F54-C71D-4B5D-ADE3-EC8F81FF741A}" type="presParOf" srcId="{D3A8597A-D005-4A8E-9048-DC7E5A71516F}" destId="{E3424061-7CDE-4F45-B0AD-5A4E1925ED92}" srcOrd="0" destOrd="0" presId="urn:microsoft.com/office/officeart/2005/8/layout/hChevron3"/>
    <dgm:cxn modelId="{1BC9719A-1C86-4E0E-8A15-55BCFBD49720}" type="presParOf" srcId="{D3A8597A-D005-4A8E-9048-DC7E5A71516F}" destId="{6F508391-2916-43AB-8400-E90F2D470E0E}" srcOrd="1" destOrd="0" presId="urn:microsoft.com/office/officeart/2005/8/layout/hChevron3"/>
    <dgm:cxn modelId="{78726019-32EB-41B6-960A-6C013AFFF745}" type="presParOf" srcId="{D3A8597A-D005-4A8E-9048-DC7E5A71516F}" destId="{7173B897-7351-4381-927D-CD7DA873C419}" srcOrd="2" destOrd="0" presId="urn:microsoft.com/office/officeart/2005/8/layout/hChevron3"/>
    <dgm:cxn modelId="{36114577-9ECC-4570-94B5-E8907811AC38}" type="presParOf" srcId="{D3A8597A-D005-4A8E-9048-DC7E5A71516F}" destId="{6F847BD0-B743-4B33-AC0D-42526FB8690B}" srcOrd="3" destOrd="0" presId="urn:microsoft.com/office/officeart/2005/8/layout/hChevron3"/>
    <dgm:cxn modelId="{A8A5F87B-9CA9-4E91-A399-C074657E8F2E}" type="presParOf" srcId="{D3A8597A-D005-4A8E-9048-DC7E5A71516F}" destId="{80FB3BE4-3CDB-4B48-8C34-56BCC7CB52E0}" srcOrd="4" destOrd="0" presId="urn:microsoft.com/office/officeart/2005/8/layout/hChevron3"/>
    <dgm:cxn modelId="{8822B171-D18C-4BAE-8AE8-B9C8C24F053C}" type="presParOf" srcId="{D3A8597A-D005-4A8E-9048-DC7E5A71516F}" destId="{E088666E-7AE3-4E3F-B767-2CB3E18AAEF8}" srcOrd="5" destOrd="0" presId="urn:microsoft.com/office/officeart/2005/8/layout/hChevron3"/>
    <dgm:cxn modelId="{E8BDB89A-E0EB-4D33-83B9-8F5511C3D4FE}" type="presParOf" srcId="{D3A8597A-D005-4A8E-9048-DC7E5A71516F}" destId="{B82B6C75-A558-465E-A133-481DA66BC09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A5F60-1727-4CFA-876B-217763B56D02}" type="doc">
      <dgm:prSet loTypeId="urn:microsoft.com/office/officeart/2008/layout/PictureStrip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53F65E-45B4-4F8D-9A04-53867C380F4C}">
      <dgm:prSet phldrT="[Text]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softEdge rad="12700"/>
        </a:effectLst>
      </dgm:spPr>
      <dgm:t>
        <a:bodyPr/>
        <a:lstStyle/>
        <a:p>
          <a:pPr algn="l"/>
          <a:r>
            <a:rPr lang="en-US" b="0" i="0" dirty="0" smtClean="0">
              <a:latin typeface="Avenir Roman"/>
              <a:cs typeface="Avenir Roman"/>
            </a:rPr>
            <a:t>User Management</a:t>
          </a:r>
          <a:endParaRPr lang="en-US" b="0" i="0" dirty="0">
            <a:latin typeface="Avenir Roman"/>
            <a:cs typeface="Avenir Roman"/>
          </a:endParaRPr>
        </a:p>
      </dgm:t>
    </dgm:pt>
    <dgm:pt modelId="{878052C6-E3F6-471A-B849-054AD5E8FE83}" type="parTrans" cxnId="{F9508E43-94DE-4BE7-8E7C-BFCEA5A07C03}">
      <dgm:prSet/>
      <dgm:spPr/>
      <dgm:t>
        <a:bodyPr/>
        <a:lstStyle/>
        <a:p>
          <a:endParaRPr lang="en-US"/>
        </a:p>
      </dgm:t>
    </dgm:pt>
    <dgm:pt modelId="{C2BE5585-14E3-48DA-B906-ABE731BB1F24}" type="sibTrans" cxnId="{F9508E43-94DE-4BE7-8E7C-BFCEA5A07C03}">
      <dgm:prSet/>
      <dgm:spPr/>
      <dgm:t>
        <a:bodyPr/>
        <a:lstStyle/>
        <a:p>
          <a:endParaRPr lang="en-US"/>
        </a:p>
      </dgm:t>
    </dgm:pt>
    <dgm:pt modelId="{A034A040-7BA0-4559-BE8E-B81DC0D2DFCF}">
      <dgm:prSet phldrT="[Text]"/>
      <dgm:spPr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</dgm:spPr>
      <dgm:t>
        <a:bodyPr/>
        <a:lstStyle/>
        <a:p>
          <a:pPr algn="l"/>
          <a:r>
            <a:rPr lang="en-US" b="0" i="0" dirty="0" smtClean="0">
              <a:latin typeface="Avenir Roman"/>
              <a:cs typeface="Avenir Roman"/>
            </a:rPr>
            <a:t>Offline Sync</a:t>
          </a:r>
          <a:endParaRPr lang="en-US" b="0" i="0" dirty="0">
            <a:latin typeface="Avenir Roman"/>
            <a:cs typeface="Avenir Roman"/>
          </a:endParaRPr>
        </a:p>
      </dgm:t>
    </dgm:pt>
    <dgm:pt modelId="{D00E1D9C-3CCB-45BC-9557-B4DAE4AC31B8}" type="parTrans" cxnId="{25B306F6-B084-4BBF-B0C3-207342C21006}">
      <dgm:prSet/>
      <dgm:spPr/>
      <dgm:t>
        <a:bodyPr/>
        <a:lstStyle/>
        <a:p>
          <a:endParaRPr lang="en-US"/>
        </a:p>
      </dgm:t>
    </dgm:pt>
    <dgm:pt modelId="{E9AF2245-41E0-429D-B91E-929209AD662D}" type="sibTrans" cxnId="{25B306F6-B084-4BBF-B0C3-207342C21006}">
      <dgm:prSet/>
      <dgm:spPr/>
      <dgm:t>
        <a:bodyPr/>
        <a:lstStyle/>
        <a:p>
          <a:endParaRPr lang="en-US"/>
        </a:p>
      </dgm:t>
    </dgm:pt>
    <dgm:pt modelId="{720C9E4F-7642-462D-A435-F11D30C98744}">
      <dgm:prSet phldrT="[Text]"/>
      <dgm:spPr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</dgm:spPr>
      <dgm:t>
        <a:bodyPr/>
        <a:lstStyle/>
        <a:p>
          <a:pPr algn="l"/>
          <a:r>
            <a:rPr lang="en-US" b="0" i="0" dirty="0" smtClean="0">
              <a:latin typeface="Avenir Roman"/>
              <a:cs typeface="Avenir Roman"/>
            </a:rPr>
            <a:t>Data Security</a:t>
          </a:r>
          <a:endParaRPr lang="en-US" b="0" i="0" dirty="0">
            <a:latin typeface="Avenir Roman"/>
            <a:cs typeface="Avenir Roman"/>
          </a:endParaRPr>
        </a:p>
      </dgm:t>
    </dgm:pt>
    <dgm:pt modelId="{584C8AC2-235F-4FFE-B9B4-640AEA508038}" type="parTrans" cxnId="{D7F510EB-867F-4C94-A73E-1BDE518C261D}">
      <dgm:prSet/>
      <dgm:spPr/>
      <dgm:t>
        <a:bodyPr/>
        <a:lstStyle/>
        <a:p>
          <a:endParaRPr lang="en-US"/>
        </a:p>
      </dgm:t>
    </dgm:pt>
    <dgm:pt modelId="{C23A945F-278D-453A-AE0D-BC6CEF2791D6}" type="sibTrans" cxnId="{D7F510EB-867F-4C94-A73E-1BDE518C261D}">
      <dgm:prSet/>
      <dgm:spPr/>
      <dgm:t>
        <a:bodyPr/>
        <a:lstStyle/>
        <a:p>
          <a:endParaRPr lang="en-US"/>
        </a:p>
      </dgm:t>
    </dgm:pt>
    <dgm:pt modelId="{8516A3FC-FAB2-44AC-A08E-D68E5E8983F7}">
      <dgm:prSet phldrT="[Text]"/>
      <dgm:spPr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</dgm:spPr>
      <dgm:t>
        <a:bodyPr/>
        <a:lstStyle/>
        <a:p>
          <a:pPr algn="l"/>
          <a:r>
            <a:rPr lang="en-US" b="0" i="0" dirty="0" smtClean="0">
              <a:latin typeface="Avenir Roman"/>
              <a:cs typeface="Avenir Roman"/>
            </a:rPr>
            <a:t>Integration w/ Enterprise Systems</a:t>
          </a:r>
          <a:endParaRPr lang="en-US" b="0" i="0" dirty="0">
            <a:latin typeface="Avenir Roman"/>
            <a:cs typeface="Avenir Roman"/>
          </a:endParaRPr>
        </a:p>
      </dgm:t>
    </dgm:pt>
    <dgm:pt modelId="{2CD94093-F7BC-41D6-9CB1-92B13722AED6}" type="parTrans" cxnId="{AACB874D-FA58-425E-9950-D2690DCCED1E}">
      <dgm:prSet/>
      <dgm:spPr/>
      <dgm:t>
        <a:bodyPr/>
        <a:lstStyle/>
        <a:p>
          <a:endParaRPr lang="en-US"/>
        </a:p>
      </dgm:t>
    </dgm:pt>
    <dgm:pt modelId="{0ADC3B65-1655-4C2A-9704-317C893E0AB1}" type="sibTrans" cxnId="{AACB874D-FA58-425E-9950-D2690DCCED1E}">
      <dgm:prSet/>
      <dgm:spPr/>
      <dgm:t>
        <a:bodyPr/>
        <a:lstStyle/>
        <a:p>
          <a:endParaRPr lang="en-US"/>
        </a:p>
      </dgm:t>
    </dgm:pt>
    <dgm:pt modelId="{95D29FFF-AB21-4E6C-9787-0B2760AE1299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278DD08C-00D9-41F8-81E0-AB70D5CB0BBD}" type="parTrans" cxnId="{9163611B-6E80-4303-AA7C-392185A94C61}">
      <dgm:prSet/>
      <dgm:spPr/>
      <dgm:t>
        <a:bodyPr/>
        <a:lstStyle/>
        <a:p>
          <a:endParaRPr lang="en-US"/>
        </a:p>
      </dgm:t>
    </dgm:pt>
    <dgm:pt modelId="{496B4F68-1972-442B-9143-A361AA06196D}" type="sibTrans" cxnId="{9163611B-6E80-4303-AA7C-392185A94C61}">
      <dgm:prSet/>
      <dgm:spPr/>
      <dgm:t>
        <a:bodyPr/>
        <a:lstStyle/>
        <a:p>
          <a:endParaRPr lang="en-US"/>
        </a:p>
      </dgm:t>
    </dgm:pt>
    <dgm:pt modelId="{D8690BD5-F83D-4351-8EAE-876B15FFA8AC}">
      <dgm:prSet phldrT="[Text]"/>
      <dgm:spPr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</dgm:spPr>
      <dgm:t>
        <a:bodyPr/>
        <a:lstStyle/>
        <a:p>
          <a:pPr algn="l"/>
          <a:r>
            <a:rPr lang="en-US" b="0" i="0" dirty="0" smtClean="0">
              <a:latin typeface="Avenir Roman"/>
              <a:cs typeface="Avenir Roman"/>
            </a:rPr>
            <a:t>Workflows &amp; Logic</a:t>
          </a:r>
          <a:endParaRPr lang="en-US" b="0" i="0" dirty="0">
            <a:latin typeface="Avenir Roman"/>
            <a:cs typeface="Avenir Roman"/>
          </a:endParaRPr>
        </a:p>
      </dgm:t>
    </dgm:pt>
    <dgm:pt modelId="{8ADDBFEF-45F0-43D6-90DB-5A58D24FD1B7}" type="sibTrans" cxnId="{E13C46EE-7D1A-4838-B1E5-A388496001F1}">
      <dgm:prSet/>
      <dgm:spPr/>
      <dgm:t>
        <a:bodyPr/>
        <a:lstStyle/>
        <a:p>
          <a:endParaRPr lang="en-US"/>
        </a:p>
      </dgm:t>
    </dgm:pt>
    <dgm:pt modelId="{64CDAE0C-4B8B-43C3-B591-15FB532284D5}" type="parTrans" cxnId="{E13C46EE-7D1A-4838-B1E5-A388496001F1}">
      <dgm:prSet/>
      <dgm:spPr/>
      <dgm:t>
        <a:bodyPr/>
        <a:lstStyle/>
        <a:p>
          <a:endParaRPr lang="en-US"/>
        </a:p>
      </dgm:t>
    </dgm:pt>
    <dgm:pt modelId="{7470A70C-40E5-4045-9116-AFF43782A762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1AAA66E3-4C31-444F-A91C-7B3B4DBE3FF0}" type="sibTrans" cxnId="{E4B66CC4-146C-47C9-B7B4-F7DDEFCD20D4}">
      <dgm:prSet/>
      <dgm:spPr/>
      <dgm:t>
        <a:bodyPr/>
        <a:lstStyle/>
        <a:p>
          <a:endParaRPr lang="en-US"/>
        </a:p>
      </dgm:t>
    </dgm:pt>
    <dgm:pt modelId="{B11E86AD-97CE-4D4B-8D5A-13750823C97F}" type="parTrans" cxnId="{E4B66CC4-146C-47C9-B7B4-F7DDEFCD20D4}">
      <dgm:prSet/>
      <dgm:spPr/>
      <dgm:t>
        <a:bodyPr/>
        <a:lstStyle/>
        <a:p>
          <a:endParaRPr lang="en-US"/>
        </a:p>
      </dgm:t>
    </dgm:pt>
    <dgm:pt modelId="{D15CD194-9F8D-4474-BBE5-8B6EBBF909AF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2A23D1F6-05E3-43D8-8048-181A0F80406E}" type="sibTrans" cxnId="{901F1493-D9F0-4818-A372-FF77230BE11D}">
      <dgm:prSet/>
      <dgm:spPr/>
      <dgm:t>
        <a:bodyPr/>
        <a:lstStyle/>
        <a:p>
          <a:endParaRPr lang="en-US"/>
        </a:p>
      </dgm:t>
    </dgm:pt>
    <dgm:pt modelId="{D0BFA117-0B9C-4B9A-B5F7-A33E7B812AD3}" type="parTrans" cxnId="{901F1493-D9F0-4818-A372-FF77230BE11D}">
      <dgm:prSet/>
      <dgm:spPr/>
      <dgm:t>
        <a:bodyPr/>
        <a:lstStyle/>
        <a:p>
          <a:endParaRPr lang="en-US"/>
        </a:p>
      </dgm:t>
    </dgm:pt>
    <dgm:pt modelId="{EC2A4C25-CAB7-4AE5-8B64-D9F80660DE16}" type="pres">
      <dgm:prSet presAssocID="{ABBA5F60-1727-4CFA-876B-217763B56D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9DAF64-8EE9-4EA3-A662-4338F2D5D864}" type="pres">
      <dgm:prSet presAssocID="{4853F65E-45B4-4F8D-9A04-53867C380F4C}" presName="composite" presStyleCnt="0"/>
      <dgm:spPr/>
    </dgm:pt>
    <dgm:pt modelId="{07888157-6E84-4F8E-9DC9-61DD9EC2CFCF}" type="pres">
      <dgm:prSet presAssocID="{4853F65E-45B4-4F8D-9A04-53867C380F4C}" presName="rect1" presStyleLbl="trAlignAcc1" presStyleIdx="0" presStyleCnt="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45E1471E-E36D-4DF2-84C8-A886E688B411}" type="pres">
      <dgm:prSet presAssocID="{4853F65E-45B4-4F8D-9A04-53867C380F4C}" presName="rect2" presStyleLbl="fgImgPlace1" presStyleIdx="0" presStyleCnt="8" custScaleX="117270" custScaleY="82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ACEFF05-2496-492A-87EB-FB7D0CDE1D22}" type="pres">
      <dgm:prSet presAssocID="{C2BE5585-14E3-48DA-B906-ABE731BB1F24}" presName="sibTrans" presStyleCnt="0"/>
      <dgm:spPr/>
    </dgm:pt>
    <dgm:pt modelId="{7FA4F57E-4E4F-463F-A739-33EA69BD92E1}" type="pres">
      <dgm:prSet presAssocID="{720C9E4F-7642-462D-A435-F11D30C98744}" presName="composite" presStyleCnt="0"/>
      <dgm:spPr/>
    </dgm:pt>
    <dgm:pt modelId="{C106AB78-479F-4586-8664-65E014E36C55}" type="pres">
      <dgm:prSet presAssocID="{720C9E4F-7642-462D-A435-F11D30C98744}" presName="rect1" presStyleLbl="trAlignAcc1" presStyleIdx="1" presStyleCnt="8" custLinFactNeighborY="-229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FECCE60-C434-40F4-944D-C03EC0AE8FB3}" type="pres">
      <dgm:prSet presAssocID="{720C9E4F-7642-462D-A435-F11D30C98744}" presName="rect2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402C18B-A896-4110-936A-603974B9DBB4}" type="pres">
      <dgm:prSet presAssocID="{C23A945F-278D-453A-AE0D-BC6CEF2791D6}" presName="sibTrans" presStyleCnt="0"/>
      <dgm:spPr/>
    </dgm:pt>
    <dgm:pt modelId="{6C9CA596-2690-4F82-98B7-94E124BFCD65}" type="pres">
      <dgm:prSet presAssocID="{A034A040-7BA0-4559-BE8E-B81DC0D2DFCF}" presName="composite" presStyleCnt="0"/>
      <dgm:spPr/>
    </dgm:pt>
    <dgm:pt modelId="{A9E01F87-6384-42FE-A6F0-0976341DB07E}" type="pres">
      <dgm:prSet presAssocID="{A034A040-7BA0-4559-BE8E-B81DC0D2DFCF}" presName="rect1" presStyleLbl="trAlignAcc1" presStyleIdx="2" presStyleCnt="8" custLinFactNeighborX="10" custLinFactNeighborY="-229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2DA5FE6-2271-422D-8D28-F369D9AAB062}" type="pres">
      <dgm:prSet presAssocID="{A034A040-7BA0-4559-BE8E-B81DC0D2DFCF}" presName="rect2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F701579-C43C-4E87-B293-103C631A9C82}" type="pres">
      <dgm:prSet presAssocID="{E9AF2245-41E0-429D-B91E-929209AD662D}" presName="sibTrans" presStyleCnt="0"/>
      <dgm:spPr/>
    </dgm:pt>
    <dgm:pt modelId="{CBB4BFC4-4C42-4AAF-A977-194AE218E7C9}" type="pres">
      <dgm:prSet presAssocID="{95D29FFF-AB21-4E6C-9787-0B2760AE1299}" presName="composite" presStyleCnt="0"/>
      <dgm:spPr/>
    </dgm:pt>
    <dgm:pt modelId="{584F0845-E146-4F8D-A314-21A6387536A9}" type="pres">
      <dgm:prSet presAssocID="{95D29FFF-AB21-4E6C-9787-0B2760AE1299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7AE7B-158A-4240-81C8-4D234EB74147}" type="pres">
      <dgm:prSet presAssocID="{95D29FFF-AB21-4E6C-9787-0B2760AE1299}" presName="rect2" presStyleLbl="fgImgPlace1" presStyleIdx="3" presStyleCnt="8"/>
      <dgm:spPr>
        <a:noFill/>
      </dgm:spPr>
    </dgm:pt>
    <dgm:pt modelId="{501C070C-0B36-4870-8B76-46A31BDE1FA3}" type="pres">
      <dgm:prSet presAssocID="{496B4F68-1972-442B-9143-A361AA06196D}" presName="sibTrans" presStyleCnt="0"/>
      <dgm:spPr/>
    </dgm:pt>
    <dgm:pt modelId="{FD19AE54-DA60-4865-A5C7-C9952CC1F9E9}" type="pres">
      <dgm:prSet presAssocID="{D15CD194-9F8D-4474-BBE5-8B6EBBF909AF}" presName="composite" presStyleCnt="0"/>
      <dgm:spPr/>
    </dgm:pt>
    <dgm:pt modelId="{CBAD8F5A-299E-4170-8C80-B4A837060649}" type="pres">
      <dgm:prSet presAssocID="{D15CD194-9F8D-4474-BBE5-8B6EBBF909AF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82FF-6DC3-4F04-853E-18E537CAFD2D}" type="pres">
      <dgm:prSet presAssocID="{D15CD194-9F8D-4474-BBE5-8B6EBBF909AF}" presName="rect2" presStyleLbl="fgImgPlace1" presStyleIdx="4" presStyleCnt="8"/>
      <dgm:spPr>
        <a:noFill/>
      </dgm:spPr>
    </dgm:pt>
    <dgm:pt modelId="{981EDE53-020B-4207-863B-FEB19EEF2EF8}" type="pres">
      <dgm:prSet presAssocID="{2A23D1F6-05E3-43D8-8048-181A0F80406E}" presName="sibTrans" presStyleCnt="0"/>
      <dgm:spPr/>
    </dgm:pt>
    <dgm:pt modelId="{E1360AC6-69B4-490F-BACC-D429017FFC8A}" type="pres">
      <dgm:prSet presAssocID="{7470A70C-40E5-4045-9116-AFF43782A762}" presName="composite" presStyleCnt="0"/>
      <dgm:spPr/>
    </dgm:pt>
    <dgm:pt modelId="{23A6C371-AA78-4EC6-94C5-F499E768672D}" type="pres">
      <dgm:prSet presAssocID="{7470A70C-40E5-4045-9116-AFF43782A762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B2633-FC82-4FF7-82D3-84B4375BE007}" type="pres">
      <dgm:prSet presAssocID="{7470A70C-40E5-4045-9116-AFF43782A762}" presName="rect2" presStyleLbl="fgImgPlace1" presStyleIdx="5" presStyleCnt="8"/>
      <dgm:spPr>
        <a:noFill/>
      </dgm:spPr>
    </dgm:pt>
    <dgm:pt modelId="{7646342E-205D-4E42-A5AD-2ACEFD657CE0}" type="pres">
      <dgm:prSet presAssocID="{1AAA66E3-4C31-444F-A91C-7B3B4DBE3FF0}" presName="sibTrans" presStyleCnt="0"/>
      <dgm:spPr/>
    </dgm:pt>
    <dgm:pt modelId="{8303D516-9DB9-4F6B-9052-0CAEE79844B7}" type="pres">
      <dgm:prSet presAssocID="{D8690BD5-F83D-4351-8EAE-876B15FFA8AC}" presName="composite" presStyleCnt="0"/>
      <dgm:spPr/>
    </dgm:pt>
    <dgm:pt modelId="{3BEE02C9-ABFB-47E7-B0F5-5B19230C0503}" type="pres">
      <dgm:prSet presAssocID="{D8690BD5-F83D-4351-8EAE-876B15FFA8AC}" presName="rect1" presStyleLbl="trAlignAcc1" presStyleIdx="6" presStyleCnt="8" custLinFactNeighborX="-4301" custLinFactNeighborY="229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E0152BEB-E57E-4512-AA32-109E2E207062}" type="pres">
      <dgm:prSet presAssocID="{D8690BD5-F83D-4351-8EAE-876B15FFA8AC}" presName="rect2" presStyleLbl="fgImgPlace1" presStyleIdx="6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AF7B874-4A5F-4DD4-88EB-58C73D32272E}" type="pres">
      <dgm:prSet presAssocID="{8ADDBFEF-45F0-43D6-90DB-5A58D24FD1B7}" presName="sibTrans" presStyleCnt="0"/>
      <dgm:spPr/>
    </dgm:pt>
    <dgm:pt modelId="{2641BF66-AB8D-4D95-B574-657AC1001F69}" type="pres">
      <dgm:prSet presAssocID="{8516A3FC-FAB2-44AC-A08E-D68E5E8983F7}" presName="composite" presStyleCnt="0"/>
      <dgm:spPr/>
    </dgm:pt>
    <dgm:pt modelId="{1E6BC828-9B28-4230-B59C-1C770A7F202B}" type="pres">
      <dgm:prSet presAssocID="{8516A3FC-FAB2-44AC-A08E-D68E5E8983F7}" presName="rect1" presStyleLbl="trAlignAcc1" presStyleIdx="7" presStyleCnt="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B0B36C7C-BD78-4F6F-806E-3427032C7F7E}" type="pres">
      <dgm:prSet presAssocID="{8516A3FC-FAB2-44AC-A08E-D68E5E8983F7}" presName="rect2" presStyleLbl="fgImgPlace1" presStyleIdx="7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CD897D93-865F-43A5-BB90-105E68E56A07}" type="presOf" srcId="{D8690BD5-F83D-4351-8EAE-876B15FFA8AC}" destId="{3BEE02C9-ABFB-47E7-B0F5-5B19230C0503}" srcOrd="0" destOrd="0" presId="urn:microsoft.com/office/officeart/2008/layout/PictureStrips"/>
    <dgm:cxn modelId="{D893B843-D516-4D63-9ADA-BFFA36E2750B}" type="presOf" srcId="{7470A70C-40E5-4045-9116-AFF43782A762}" destId="{23A6C371-AA78-4EC6-94C5-F499E768672D}" srcOrd="0" destOrd="0" presId="urn:microsoft.com/office/officeart/2008/layout/PictureStrips"/>
    <dgm:cxn modelId="{8B14AA32-40AB-410A-93A2-AF79C2FA2FCA}" type="presOf" srcId="{8516A3FC-FAB2-44AC-A08E-D68E5E8983F7}" destId="{1E6BC828-9B28-4230-B59C-1C770A7F202B}" srcOrd="0" destOrd="0" presId="urn:microsoft.com/office/officeart/2008/layout/PictureStrips"/>
    <dgm:cxn modelId="{E13C46EE-7D1A-4838-B1E5-A388496001F1}" srcId="{ABBA5F60-1727-4CFA-876B-217763B56D02}" destId="{D8690BD5-F83D-4351-8EAE-876B15FFA8AC}" srcOrd="6" destOrd="0" parTransId="{64CDAE0C-4B8B-43C3-B591-15FB532284D5}" sibTransId="{8ADDBFEF-45F0-43D6-90DB-5A58D24FD1B7}"/>
    <dgm:cxn modelId="{E4B66CC4-146C-47C9-B7B4-F7DDEFCD20D4}" srcId="{ABBA5F60-1727-4CFA-876B-217763B56D02}" destId="{7470A70C-40E5-4045-9116-AFF43782A762}" srcOrd="5" destOrd="0" parTransId="{B11E86AD-97CE-4D4B-8D5A-13750823C97F}" sibTransId="{1AAA66E3-4C31-444F-A91C-7B3B4DBE3FF0}"/>
    <dgm:cxn modelId="{901F1493-D9F0-4818-A372-FF77230BE11D}" srcId="{ABBA5F60-1727-4CFA-876B-217763B56D02}" destId="{D15CD194-9F8D-4474-BBE5-8B6EBBF909AF}" srcOrd="4" destOrd="0" parTransId="{D0BFA117-0B9C-4B9A-B5F7-A33E7B812AD3}" sibTransId="{2A23D1F6-05E3-43D8-8048-181A0F80406E}"/>
    <dgm:cxn modelId="{D0358996-A44A-4E1F-88B7-61CE3E63CC72}" type="presOf" srcId="{95D29FFF-AB21-4E6C-9787-0B2760AE1299}" destId="{584F0845-E146-4F8D-A314-21A6387536A9}" srcOrd="0" destOrd="0" presId="urn:microsoft.com/office/officeart/2008/layout/PictureStrips"/>
    <dgm:cxn modelId="{F7CDF404-9B79-4379-8464-B6E29414B8F2}" type="presOf" srcId="{4853F65E-45B4-4F8D-9A04-53867C380F4C}" destId="{07888157-6E84-4F8E-9DC9-61DD9EC2CFCF}" srcOrd="0" destOrd="0" presId="urn:microsoft.com/office/officeart/2008/layout/PictureStrips"/>
    <dgm:cxn modelId="{AACB874D-FA58-425E-9950-D2690DCCED1E}" srcId="{ABBA5F60-1727-4CFA-876B-217763B56D02}" destId="{8516A3FC-FAB2-44AC-A08E-D68E5E8983F7}" srcOrd="7" destOrd="0" parTransId="{2CD94093-F7BC-41D6-9CB1-92B13722AED6}" sibTransId="{0ADC3B65-1655-4C2A-9704-317C893E0AB1}"/>
    <dgm:cxn modelId="{6F87DB64-4984-47EC-B358-D169C17D49A9}" type="presOf" srcId="{A034A040-7BA0-4559-BE8E-B81DC0D2DFCF}" destId="{A9E01F87-6384-42FE-A6F0-0976341DB07E}" srcOrd="0" destOrd="0" presId="urn:microsoft.com/office/officeart/2008/layout/PictureStrips"/>
    <dgm:cxn modelId="{D90FB6FD-DC6A-4A0F-AA69-593A55791A0B}" type="presOf" srcId="{ABBA5F60-1727-4CFA-876B-217763B56D02}" destId="{EC2A4C25-CAB7-4AE5-8B64-D9F80660DE16}" srcOrd="0" destOrd="0" presId="urn:microsoft.com/office/officeart/2008/layout/PictureStrips"/>
    <dgm:cxn modelId="{F9508E43-94DE-4BE7-8E7C-BFCEA5A07C03}" srcId="{ABBA5F60-1727-4CFA-876B-217763B56D02}" destId="{4853F65E-45B4-4F8D-9A04-53867C380F4C}" srcOrd="0" destOrd="0" parTransId="{878052C6-E3F6-471A-B849-054AD5E8FE83}" sibTransId="{C2BE5585-14E3-48DA-B906-ABE731BB1F24}"/>
    <dgm:cxn modelId="{9163611B-6E80-4303-AA7C-392185A94C61}" srcId="{ABBA5F60-1727-4CFA-876B-217763B56D02}" destId="{95D29FFF-AB21-4E6C-9787-0B2760AE1299}" srcOrd="3" destOrd="0" parTransId="{278DD08C-00D9-41F8-81E0-AB70D5CB0BBD}" sibTransId="{496B4F68-1972-442B-9143-A361AA06196D}"/>
    <dgm:cxn modelId="{F0828EA5-8C7F-4734-805E-3793FCA747D6}" type="presOf" srcId="{D15CD194-9F8D-4474-BBE5-8B6EBBF909AF}" destId="{CBAD8F5A-299E-4170-8C80-B4A837060649}" srcOrd="0" destOrd="0" presId="urn:microsoft.com/office/officeart/2008/layout/PictureStrips"/>
    <dgm:cxn modelId="{25B306F6-B084-4BBF-B0C3-207342C21006}" srcId="{ABBA5F60-1727-4CFA-876B-217763B56D02}" destId="{A034A040-7BA0-4559-BE8E-B81DC0D2DFCF}" srcOrd="2" destOrd="0" parTransId="{D00E1D9C-3CCB-45BC-9557-B4DAE4AC31B8}" sibTransId="{E9AF2245-41E0-429D-B91E-929209AD662D}"/>
    <dgm:cxn modelId="{F123B5D3-3F85-4889-A74F-7FF4D5A251B6}" type="presOf" srcId="{720C9E4F-7642-462D-A435-F11D30C98744}" destId="{C106AB78-479F-4586-8664-65E014E36C55}" srcOrd="0" destOrd="0" presId="urn:microsoft.com/office/officeart/2008/layout/PictureStrips"/>
    <dgm:cxn modelId="{D7F510EB-867F-4C94-A73E-1BDE518C261D}" srcId="{ABBA5F60-1727-4CFA-876B-217763B56D02}" destId="{720C9E4F-7642-462D-A435-F11D30C98744}" srcOrd="1" destOrd="0" parTransId="{584C8AC2-235F-4FFE-B9B4-640AEA508038}" sibTransId="{C23A945F-278D-453A-AE0D-BC6CEF2791D6}"/>
    <dgm:cxn modelId="{B0C5F8AD-E77B-4E03-AA96-D8902C974CAD}" type="presParOf" srcId="{EC2A4C25-CAB7-4AE5-8B64-D9F80660DE16}" destId="{CE9DAF64-8EE9-4EA3-A662-4338F2D5D864}" srcOrd="0" destOrd="0" presId="urn:microsoft.com/office/officeart/2008/layout/PictureStrips"/>
    <dgm:cxn modelId="{2027C527-5E60-477B-B267-25A379FECC3B}" type="presParOf" srcId="{CE9DAF64-8EE9-4EA3-A662-4338F2D5D864}" destId="{07888157-6E84-4F8E-9DC9-61DD9EC2CFCF}" srcOrd="0" destOrd="0" presId="urn:microsoft.com/office/officeart/2008/layout/PictureStrips"/>
    <dgm:cxn modelId="{CBA31A38-4BD6-4114-B857-1C8DE3771801}" type="presParOf" srcId="{CE9DAF64-8EE9-4EA3-A662-4338F2D5D864}" destId="{45E1471E-E36D-4DF2-84C8-A886E688B411}" srcOrd="1" destOrd="0" presId="urn:microsoft.com/office/officeart/2008/layout/PictureStrips"/>
    <dgm:cxn modelId="{4E68703C-1B7A-4AE4-8031-AA8F5B0C18C6}" type="presParOf" srcId="{EC2A4C25-CAB7-4AE5-8B64-D9F80660DE16}" destId="{DACEFF05-2496-492A-87EB-FB7D0CDE1D22}" srcOrd="1" destOrd="0" presId="urn:microsoft.com/office/officeart/2008/layout/PictureStrips"/>
    <dgm:cxn modelId="{8A78D071-C927-4C51-A1D7-8AA082EB5EA6}" type="presParOf" srcId="{EC2A4C25-CAB7-4AE5-8B64-D9F80660DE16}" destId="{7FA4F57E-4E4F-463F-A739-33EA69BD92E1}" srcOrd="2" destOrd="0" presId="urn:microsoft.com/office/officeart/2008/layout/PictureStrips"/>
    <dgm:cxn modelId="{C019A18F-D385-4D2C-9E4E-FB460C81519A}" type="presParOf" srcId="{7FA4F57E-4E4F-463F-A739-33EA69BD92E1}" destId="{C106AB78-479F-4586-8664-65E014E36C55}" srcOrd="0" destOrd="0" presId="urn:microsoft.com/office/officeart/2008/layout/PictureStrips"/>
    <dgm:cxn modelId="{71AE4D35-2482-4D98-B589-75254B84228E}" type="presParOf" srcId="{7FA4F57E-4E4F-463F-A739-33EA69BD92E1}" destId="{AFECCE60-C434-40F4-944D-C03EC0AE8FB3}" srcOrd="1" destOrd="0" presId="urn:microsoft.com/office/officeart/2008/layout/PictureStrips"/>
    <dgm:cxn modelId="{DA61B33B-2485-4431-8CF9-167FC6C33BF7}" type="presParOf" srcId="{EC2A4C25-CAB7-4AE5-8B64-D9F80660DE16}" destId="{0402C18B-A896-4110-936A-603974B9DBB4}" srcOrd="3" destOrd="0" presId="urn:microsoft.com/office/officeart/2008/layout/PictureStrips"/>
    <dgm:cxn modelId="{2E81A1DB-16F0-46BA-B077-D8CB219B84B8}" type="presParOf" srcId="{EC2A4C25-CAB7-4AE5-8B64-D9F80660DE16}" destId="{6C9CA596-2690-4F82-98B7-94E124BFCD65}" srcOrd="4" destOrd="0" presId="urn:microsoft.com/office/officeart/2008/layout/PictureStrips"/>
    <dgm:cxn modelId="{408BC23B-C29A-45D7-BCF1-2E4DB4691037}" type="presParOf" srcId="{6C9CA596-2690-4F82-98B7-94E124BFCD65}" destId="{A9E01F87-6384-42FE-A6F0-0976341DB07E}" srcOrd="0" destOrd="0" presId="urn:microsoft.com/office/officeart/2008/layout/PictureStrips"/>
    <dgm:cxn modelId="{FCA56909-5B37-422B-8A54-8AECA262F2FF}" type="presParOf" srcId="{6C9CA596-2690-4F82-98B7-94E124BFCD65}" destId="{A2DA5FE6-2271-422D-8D28-F369D9AAB062}" srcOrd="1" destOrd="0" presId="urn:microsoft.com/office/officeart/2008/layout/PictureStrips"/>
    <dgm:cxn modelId="{A9F15190-3585-4978-A64D-533B25EE3B3D}" type="presParOf" srcId="{EC2A4C25-CAB7-4AE5-8B64-D9F80660DE16}" destId="{FF701579-C43C-4E87-B293-103C631A9C82}" srcOrd="5" destOrd="0" presId="urn:microsoft.com/office/officeart/2008/layout/PictureStrips"/>
    <dgm:cxn modelId="{F87189FB-BB08-49CE-AB9F-649AA9BC429D}" type="presParOf" srcId="{EC2A4C25-CAB7-4AE5-8B64-D9F80660DE16}" destId="{CBB4BFC4-4C42-4AAF-A977-194AE218E7C9}" srcOrd="6" destOrd="0" presId="urn:microsoft.com/office/officeart/2008/layout/PictureStrips"/>
    <dgm:cxn modelId="{EACA3651-D9D0-4EB3-A070-029A21CBBE0A}" type="presParOf" srcId="{CBB4BFC4-4C42-4AAF-A977-194AE218E7C9}" destId="{584F0845-E146-4F8D-A314-21A6387536A9}" srcOrd="0" destOrd="0" presId="urn:microsoft.com/office/officeart/2008/layout/PictureStrips"/>
    <dgm:cxn modelId="{1302FD4C-89C4-46E0-8DEC-C40C057F10FA}" type="presParOf" srcId="{CBB4BFC4-4C42-4AAF-A977-194AE218E7C9}" destId="{B837AE7B-158A-4240-81C8-4D234EB74147}" srcOrd="1" destOrd="0" presId="urn:microsoft.com/office/officeart/2008/layout/PictureStrips"/>
    <dgm:cxn modelId="{807DFC89-39BC-4632-8BAD-D7249DFB0483}" type="presParOf" srcId="{EC2A4C25-CAB7-4AE5-8B64-D9F80660DE16}" destId="{501C070C-0B36-4870-8B76-46A31BDE1FA3}" srcOrd="7" destOrd="0" presId="urn:microsoft.com/office/officeart/2008/layout/PictureStrips"/>
    <dgm:cxn modelId="{EFB0B560-3F46-451C-BEA6-80FC5DEDEF6E}" type="presParOf" srcId="{EC2A4C25-CAB7-4AE5-8B64-D9F80660DE16}" destId="{FD19AE54-DA60-4865-A5C7-C9952CC1F9E9}" srcOrd="8" destOrd="0" presId="urn:microsoft.com/office/officeart/2008/layout/PictureStrips"/>
    <dgm:cxn modelId="{993E1695-5686-49DE-955F-D81E7AA997A1}" type="presParOf" srcId="{FD19AE54-DA60-4865-A5C7-C9952CC1F9E9}" destId="{CBAD8F5A-299E-4170-8C80-B4A837060649}" srcOrd="0" destOrd="0" presId="urn:microsoft.com/office/officeart/2008/layout/PictureStrips"/>
    <dgm:cxn modelId="{1C03D5C9-16DB-4E9E-8421-6812DD37A90F}" type="presParOf" srcId="{FD19AE54-DA60-4865-A5C7-C9952CC1F9E9}" destId="{C08582FF-6DC3-4F04-853E-18E537CAFD2D}" srcOrd="1" destOrd="0" presId="urn:microsoft.com/office/officeart/2008/layout/PictureStrips"/>
    <dgm:cxn modelId="{35E59EDB-E08A-4177-8492-97027DDBDBAA}" type="presParOf" srcId="{EC2A4C25-CAB7-4AE5-8B64-D9F80660DE16}" destId="{981EDE53-020B-4207-863B-FEB19EEF2EF8}" srcOrd="9" destOrd="0" presId="urn:microsoft.com/office/officeart/2008/layout/PictureStrips"/>
    <dgm:cxn modelId="{1052DFBF-8BED-4DA7-9C20-ADBB1209C9F2}" type="presParOf" srcId="{EC2A4C25-CAB7-4AE5-8B64-D9F80660DE16}" destId="{E1360AC6-69B4-490F-BACC-D429017FFC8A}" srcOrd="10" destOrd="0" presId="urn:microsoft.com/office/officeart/2008/layout/PictureStrips"/>
    <dgm:cxn modelId="{EEAD657D-1147-46F7-BE69-483FD1C7F0C9}" type="presParOf" srcId="{E1360AC6-69B4-490F-BACC-D429017FFC8A}" destId="{23A6C371-AA78-4EC6-94C5-F499E768672D}" srcOrd="0" destOrd="0" presId="urn:microsoft.com/office/officeart/2008/layout/PictureStrips"/>
    <dgm:cxn modelId="{81782978-9DE3-422E-9563-2538482FB626}" type="presParOf" srcId="{E1360AC6-69B4-490F-BACC-D429017FFC8A}" destId="{2F2B2633-FC82-4FF7-82D3-84B4375BE007}" srcOrd="1" destOrd="0" presId="urn:microsoft.com/office/officeart/2008/layout/PictureStrips"/>
    <dgm:cxn modelId="{E715F833-054C-43D4-AE36-2375119676C7}" type="presParOf" srcId="{EC2A4C25-CAB7-4AE5-8B64-D9F80660DE16}" destId="{7646342E-205D-4E42-A5AD-2ACEFD657CE0}" srcOrd="11" destOrd="0" presId="urn:microsoft.com/office/officeart/2008/layout/PictureStrips"/>
    <dgm:cxn modelId="{50D77E9D-2B8C-4CF4-A05D-E8D717C463BA}" type="presParOf" srcId="{EC2A4C25-CAB7-4AE5-8B64-D9F80660DE16}" destId="{8303D516-9DB9-4F6B-9052-0CAEE79844B7}" srcOrd="12" destOrd="0" presId="urn:microsoft.com/office/officeart/2008/layout/PictureStrips"/>
    <dgm:cxn modelId="{7C621F01-54F1-483C-826D-F61405C59C42}" type="presParOf" srcId="{8303D516-9DB9-4F6B-9052-0CAEE79844B7}" destId="{3BEE02C9-ABFB-47E7-B0F5-5B19230C0503}" srcOrd="0" destOrd="0" presId="urn:microsoft.com/office/officeart/2008/layout/PictureStrips"/>
    <dgm:cxn modelId="{0A7D859F-2C39-438F-B2D5-E9A7D4D7B58D}" type="presParOf" srcId="{8303D516-9DB9-4F6B-9052-0CAEE79844B7}" destId="{E0152BEB-E57E-4512-AA32-109E2E207062}" srcOrd="1" destOrd="0" presId="urn:microsoft.com/office/officeart/2008/layout/PictureStrips"/>
    <dgm:cxn modelId="{0DF06581-8CC2-4705-8DB5-877E544A41BE}" type="presParOf" srcId="{EC2A4C25-CAB7-4AE5-8B64-D9F80660DE16}" destId="{9AF7B874-4A5F-4DD4-88EB-58C73D32272E}" srcOrd="13" destOrd="0" presId="urn:microsoft.com/office/officeart/2008/layout/PictureStrips"/>
    <dgm:cxn modelId="{0B87ED85-9561-442B-92E2-D3FABEFA5B26}" type="presParOf" srcId="{EC2A4C25-CAB7-4AE5-8B64-D9F80660DE16}" destId="{2641BF66-AB8D-4D95-B574-657AC1001F69}" srcOrd="14" destOrd="0" presId="urn:microsoft.com/office/officeart/2008/layout/PictureStrips"/>
    <dgm:cxn modelId="{A4D71F55-1E11-447F-97AE-4B537FC76EA0}" type="presParOf" srcId="{2641BF66-AB8D-4D95-B574-657AC1001F69}" destId="{1E6BC828-9B28-4230-B59C-1C770A7F202B}" srcOrd="0" destOrd="0" presId="urn:microsoft.com/office/officeart/2008/layout/PictureStrips"/>
    <dgm:cxn modelId="{E3DDDC29-F265-4F29-885D-F98B45D2461C}" type="presParOf" srcId="{2641BF66-AB8D-4D95-B574-657AC1001F69}" destId="{B0B36C7C-BD78-4F6F-806E-3427032C7F7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87E38-2A0A-414C-8F4B-113195554089}">
      <dsp:nvSpPr>
        <dsp:cNvPr id="0" name=""/>
        <dsp:cNvSpPr/>
      </dsp:nvSpPr>
      <dsp:spPr>
        <a:xfrm rot="18000000">
          <a:off x="536147" y="549536"/>
          <a:ext cx="3524835" cy="35253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74F7E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E5094-9DFD-4E22-82B2-F51D36F7A8B4}">
      <dsp:nvSpPr>
        <dsp:cNvPr id="0" name=""/>
        <dsp:cNvSpPr/>
      </dsp:nvSpPr>
      <dsp:spPr>
        <a:xfrm>
          <a:off x="3708199" y="946806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3708199" y="946806"/>
        <a:ext cx="1449298" cy="724475"/>
      </dsp:txXfrm>
    </dsp:sp>
    <dsp:sp modelId="{1AD8AB74-36F1-482D-BBE4-B3DFF4D0A002}">
      <dsp:nvSpPr>
        <dsp:cNvPr id="0" name=""/>
        <dsp:cNvSpPr/>
      </dsp:nvSpPr>
      <dsp:spPr>
        <a:xfrm rot="15300000">
          <a:off x="2828302" y="1985265"/>
          <a:ext cx="3563175" cy="35637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6757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133B-A88F-4EB8-B60C-2C9FC4C49DAE}">
      <dsp:nvSpPr>
        <dsp:cNvPr id="0" name=""/>
        <dsp:cNvSpPr/>
      </dsp:nvSpPr>
      <dsp:spPr>
        <a:xfrm>
          <a:off x="2986733" y="2454279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2986733" y="2454279"/>
        <a:ext cx="1449298" cy="724475"/>
      </dsp:txXfrm>
    </dsp:sp>
    <dsp:sp modelId="{5B8497D6-82A2-4E7E-BD49-2F7E15CCDCCD}">
      <dsp:nvSpPr>
        <dsp:cNvPr id="0" name=""/>
        <dsp:cNvSpPr/>
      </dsp:nvSpPr>
      <dsp:spPr>
        <a:xfrm rot="17232210">
          <a:off x="5678826" y="841276"/>
          <a:ext cx="3137103" cy="31383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8B8D3-1A11-4009-BB20-36EE7CA51F9B}">
      <dsp:nvSpPr>
        <dsp:cNvPr id="0" name=""/>
        <dsp:cNvSpPr/>
      </dsp:nvSpPr>
      <dsp:spPr>
        <a:xfrm>
          <a:off x="3711627" y="3963919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3711627" y="3963919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4061-7CDE-4F45-B0AD-5A4E1925ED92}">
      <dsp:nvSpPr>
        <dsp:cNvPr id="0" name=""/>
        <dsp:cNvSpPr/>
      </dsp:nvSpPr>
      <dsp:spPr>
        <a:xfrm>
          <a:off x="1851" y="334402"/>
          <a:ext cx="2386913" cy="1462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Design</a:t>
          </a:r>
          <a:endParaRPr lang="en-US" sz="2400" b="1" i="0" kern="120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sp:txBody>
      <dsp:txXfrm>
        <a:off x="1851" y="334402"/>
        <a:ext cx="2021377" cy="1462144"/>
      </dsp:txXfrm>
    </dsp:sp>
    <dsp:sp modelId="{7173B897-7351-4381-927D-CD7DA873C419}">
      <dsp:nvSpPr>
        <dsp:cNvPr id="0" name=""/>
        <dsp:cNvSpPr/>
      </dsp:nvSpPr>
      <dsp:spPr>
        <a:xfrm>
          <a:off x="1657693" y="334402"/>
          <a:ext cx="3425109" cy="14621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Capture</a:t>
          </a:r>
          <a:endParaRPr lang="en-US" sz="2400" b="1" i="0" kern="120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sp:txBody>
      <dsp:txXfrm>
        <a:off x="2388765" y="334402"/>
        <a:ext cx="1962965" cy="1462144"/>
      </dsp:txXfrm>
    </dsp:sp>
    <dsp:sp modelId="{80FB3BE4-3CDB-4B48-8C34-56BCC7CB52E0}">
      <dsp:nvSpPr>
        <dsp:cNvPr id="0" name=""/>
        <dsp:cNvSpPr/>
      </dsp:nvSpPr>
      <dsp:spPr>
        <a:xfrm>
          <a:off x="4351731" y="334402"/>
          <a:ext cx="2770690" cy="14621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Verify</a:t>
          </a:r>
          <a:endParaRPr lang="en-US" sz="2400" b="1" i="0" kern="120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sp:txBody>
      <dsp:txXfrm>
        <a:off x="5082803" y="334402"/>
        <a:ext cx="1308546" cy="1462144"/>
      </dsp:txXfrm>
    </dsp:sp>
    <dsp:sp modelId="{B82B6C75-A558-465E-A133-481DA66BC090}">
      <dsp:nvSpPr>
        <dsp:cNvPr id="0" name=""/>
        <dsp:cNvSpPr/>
      </dsp:nvSpPr>
      <dsp:spPr>
        <a:xfrm>
          <a:off x="6391349" y="334402"/>
          <a:ext cx="3655360" cy="14621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>
                <a:glow rad="101600">
                  <a:schemeClr val="bg2">
                    <a:lumMod val="40000"/>
                    <a:lumOff val="60000"/>
                    <a:alpha val="40000"/>
                  </a:schemeClr>
                </a:glow>
              </a:effectLst>
              <a:latin typeface="+mj-lt"/>
            </a:rPr>
            <a:t>Communicate</a:t>
          </a:r>
          <a:endParaRPr lang="en-US" sz="2400" b="1" i="0" kern="1200" dirty="0">
            <a:effectLst>
              <a:glow rad="101600">
                <a:schemeClr val="bg2">
                  <a:lumMod val="40000"/>
                  <a:lumOff val="60000"/>
                  <a:alpha val="40000"/>
                </a:schemeClr>
              </a:glow>
            </a:effectLst>
            <a:latin typeface="+mj-lt"/>
          </a:endParaRPr>
        </a:p>
      </dsp:txBody>
      <dsp:txXfrm>
        <a:off x="7122421" y="334402"/>
        <a:ext cx="2193216" cy="1462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88157-6E84-4F8E-9DC9-61DD9EC2CFCF}">
      <dsp:nvSpPr>
        <dsp:cNvPr id="0" name=""/>
        <dsp:cNvSpPr/>
      </dsp:nvSpPr>
      <dsp:spPr>
        <a:xfrm>
          <a:off x="217100" y="651065"/>
          <a:ext cx="3579090" cy="1118465"/>
        </a:xfrm>
        <a:prstGeom prst="hexagon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noFill/>
          <a:prstDash val="solid"/>
          <a:miter lim="800000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venir Roman"/>
              <a:cs typeface="Avenir Roman"/>
            </a:rPr>
            <a:t>User Management</a:t>
          </a:r>
          <a:endParaRPr lang="en-US" sz="1800" b="0" i="0" kern="1200" dirty="0">
            <a:latin typeface="Avenir Roman"/>
            <a:cs typeface="Avenir Roman"/>
          </a:endParaRPr>
        </a:p>
      </dsp:txBody>
      <dsp:txXfrm>
        <a:off x="608563" y="773397"/>
        <a:ext cx="2796164" cy="873801"/>
      </dsp:txXfrm>
    </dsp:sp>
    <dsp:sp modelId="{45E1471E-E36D-4DF2-84C8-A886E688B411}">
      <dsp:nvSpPr>
        <dsp:cNvPr id="0" name=""/>
        <dsp:cNvSpPr/>
      </dsp:nvSpPr>
      <dsp:spPr>
        <a:xfrm>
          <a:off x="365" y="594053"/>
          <a:ext cx="918137" cy="965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06AB78-479F-4586-8664-65E014E36C55}">
      <dsp:nvSpPr>
        <dsp:cNvPr id="0" name=""/>
        <dsp:cNvSpPr/>
      </dsp:nvSpPr>
      <dsp:spPr>
        <a:xfrm>
          <a:off x="4111988" y="677679"/>
          <a:ext cx="3579090" cy="1118465"/>
        </a:xfrm>
        <a:prstGeom prst="hexagon">
          <a:avLst/>
        </a:prstGeom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venir Roman"/>
              <a:cs typeface="Avenir Roman"/>
            </a:rPr>
            <a:t>Data Security</a:t>
          </a:r>
          <a:endParaRPr lang="en-US" sz="1800" b="0" i="0" kern="1200" dirty="0">
            <a:latin typeface="Avenir Roman"/>
            <a:cs typeface="Avenir Roman"/>
          </a:endParaRPr>
        </a:p>
      </dsp:txBody>
      <dsp:txXfrm>
        <a:off x="4503451" y="800011"/>
        <a:ext cx="2796164" cy="873801"/>
      </dsp:txXfrm>
    </dsp:sp>
    <dsp:sp modelId="{AFECCE60-C434-40F4-944D-C03EC0AE8FB3}">
      <dsp:nvSpPr>
        <dsp:cNvPr id="0" name=""/>
        <dsp:cNvSpPr/>
      </dsp:nvSpPr>
      <dsp:spPr>
        <a:xfrm>
          <a:off x="3962859" y="541781"/>
          <a:ext cx="782926" cy="11743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E01F87-6384-42FE-A6F0-0976341DB07E}">
      <dsp:nvSpPr>
        <dsp:cNvPr id="0" name=""/>
        <dsp:cNvSpPr/>
      </dsp:nvSpPr>
      <dsp:spPr>
        <a:xfrm>
          <a:off x="8007234" y="677679"/>
          <a:ext cx="3579090" cy="1118465"/>
        </a:xfrm>
        <a:prstGeom prst="hexagon">
          <a:avLst/>
        </a:prstGeom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venir Roman"/>
              <a:cs typeface="Avenir Roman"/>
            </a:rPr>
            <a:t>Offline Sync</a:t>
          </a:r>
          <a:endParaRPr lang="en-US" sz="1800" b="0" i="0" kern="1200" dirty="0">
            <a:latin typeface="Avenir Roman"/>
            <a:cs typeface="Avenir Roman"/>
          </a:endParaRPr>
        </a:p>
      </dsp:txBody>
      <dsp:txXfrm>
        <a:off x="8398697" y="800011"/>
        <a:ext cx="2796164" cy="873801"/>
      </dsp:txXfrm>
    </dsp:sp>
    <dsp:sp modelId="{A2DA5FE6-2271-422D-8D28-F369D9AAB062}">
      <dsp:nvSpPr>
        <dsp:cNvPr id="0" name=""/>
        <dsp:cNvSpPr/>
      </dsp:nvSpPr>
      <dsp:spPr>
        <a:xfrm>
          <a:off x="7857747" y="541781"/>
          <a:ext cx="782926" cy="1174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4F0845-E146-4F8D-A314-21A6387536A9}">
      <dsp:nvSpPr>
        <dsp:cNvPr id="0" name=""/>
        <dsp:cNvSpPr/>
      </dsp:nvSpPr>
      <dsp:spPr>
        <a:xfrm>
          <a:off x="183297" y="2111361"/>
          <a:ext cx="3579090" cy="111846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83297" y="2111361"/>
        <a:ext cx="3579090" cy="1118465"/>
      </dsp:txXfrm>
    </dsp:sp>
    <dsp:sp modelId="{B837AE7B-158A-4240-81C8-4D234EB74147}">
      <dsp:nvSpPr>
        <dsp:cNvPr id="0" name=""/>
        <dsp:cNvSpPr/>
      </dsp:nvSpPr>
      <dsp:spPr>
        <a:xfrm>
          <a:off x="34168" y="1949805"/>
          <a:ext cx="782926" cy="117438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AD8F5A-299E-4170-8C80-B4A837060649}">
      <dsp:nvSpPr>
        <dsp:cNvPr id="0" name=""/>
        <dsp:cNvSpPr/>
      </dsp:nvSpPr>
      <dsp:spPr>
        <a:xfrm>
          <a:off x="4078185" y="2111361"/>
          <a:ext cx="3579090" cy="111846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078185" y="2111361"/>
        <a:ext cx="3579090" cy="1118465"/>
      </dsp:txXfrm>
    </dsp:sp>
    <dsp:sp modelId="{C08582FF-6DC3-4F04-853E-18E537CAFD2D}">
      <dsp:nvSpPr>
        <dsp:cNvPr id="0" name=""/>
        <dsp:cNvSpPr/>
      </dsp:nvSpPr>
      <dsp:spPr>
        <a:xfrm>
          <a:off x="3929056" y="1949805"/>
          <a:ext cx="782926" cy="117438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A6C371-AA78-4EC6-94C5-F499E768672D}">
      <dsp:nvSpPr>
        <dsp:cNvPr id="0" name=""/>
        <dsp:cNvSpPr/>
      </dsp:nvSpPr>
      <dsp:spPr>
        <a:xfrm>
          <a:off x="7973073" y="2111361"/>
          <a:ext cx="3579090" cy="111846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973073" y="2111361"/>
        <a:ext cx="3579090" cy="1118465"/>
      </dsp:txXfrm>
    </dsp:sp>
    <dsp:sp modelId="{2F2B2633-FC82-4FF7-82D3-84B4375BE007}">
      <dsp:nvSpPr>
        <dsp:cNvPr id="0" name=""/>
        <dsp:cNvSpPr/>
      </dsp:nvSpPr>
      <dsp:spPr>
        <a:xfrm>
          <a:off x="7823945" y="1949805"/>
          <a:ext cx="782926" cy="117438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EE02C9-ABFB-47E7-B0F5-5B19230C0503}">
      <dsp:nvSpPr>
        <dsp:cNvPr id="0" name=""/>
        <dsp:cNvSpPr/>
      </dsp:nvSpPr>
      <dsp:spPr>
        <a:xfrm>
          <a:off x="1976804" y="3545043"/>
          <a:ext cx="3579090" cy="1118465"/>
        </a:xfrm>
        <a:prstGeom prst="hexagon">
          <a:avLst/>
        </a:prstGeom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venir Roman"/>
              <a:cs typeface="Avenir Roman"/>
            </a:rPr>
            <a:t>Workflows &amp; Logic</a:t>
          </a:r>
          <a:endParaRPr lang="en-US" sz="1800" b="0" i="0" kern="1200" dirty="0">
            <a:latin typeface="Avenir Roman"/>
            <a:cs typeface="Avenir Roman"/>
          </a:endParaRPr>
        </a:p>
      </dsp:txBody>
      <dsp:txXfrm>
        <a:off x="2368267" y="3667375"/>
        <a:ext cx="2796164" cy="873801"/>
      </dsp:txXfrm>
    </dsp:sp>
    <dsp:sp modelId="{E0152BEB-E57E-4512-AA32-109E2E207062}">
      <dsp:nvSpPr>
        <dsp:cNvPr id="0" name=""/>
        <dsp:cNvSpPr/>
      </dsp:nvSpPr>
      <dsp:spPr>
        <a:xfrm>
          <a:off x="1981612" y="3357829"/>
          <a:ext cx="782926" cy="117438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6BC828-9B28-4230-B59C-1C770A7F202B}">
      <dsp:nvSpPr>
        <dsp:cNvPr id="0" name=""/>
        <dsp:cNvSpPr/>
      </dsp:nvSpPr>
      <dsp:spPr>
        <a:xfrm>
          <a:off x="6025629" y="3519385"/>
          <a:ext cx="3579090" cy="1118465"/>
        </a:xfrm>
        <a:prstGeom prst="hexagon">
          <a:avLst/>
        </a:prstGeom>
        <a:gradFill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venir Roman"/>
              <a:cs typeface="Avenir Roman"/>
            </a:rPr>
            <a:t>Integration w/ Enterprise Systems</a:t>
          </a:r>
          <a:endParaRPr lang="en-US" sz="1800" b="0" i="0" kern="1200" dirty="0">
            <a:latin typeface="Avenir Roman"/>
            <a:cs typeface="Avenir Roman"/>
          </a:endParaRPr>
        </a:p>
      </dsp:txBody>
      <dsp:txXfrm>
        <a:off x="6417092" y="3641717"/>
        <a:ext cx="2796164" cy="873801"/>
      </dsp:txXfrm>
    </dsp:sp>
    <dsp:sp modelId="{B0B36C7C-BD78-4F6F-806E-3427032C7F7E}">
      <dsp:nvSpPr>
        <dsp:cNvPr id="0" name=""/>
        <dsp:cNvSpPr/>
      </dsp:nvSpPr>
      <dsp:spPr>
        <a:xfrm>
          <a:off x="5876500" y="3357829"/>
          <a:ext cx="782926" cy="1174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2A677-B032-455B-889B-AF56A3B5854C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01B1-5C5F-4AB3-ACF3-58FF5CE3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1B1-5C5F-4AB3-ACF3-58FF5CE38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4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years of Enterprise Mobility Software Experience</a:t>
            </a:r>
          </a:p>
          <a:p>
            <a:pPr marL="457200" lvl="1" indent="0">
              <a:buNone/>
            </a:pPr>
            <a:r>
              <a:rPr lang="en-US" dirty="0" smtClean="0"/>
              <a:t>-  </a:t>
            </a:r>
            <a:r>
              <a:rPr lang="en-US" sz="2200" i="1" dirty="0" smtClean="0"/>
              <a:t>Founded 1999</a:t>
            </a:r>
          </a:p>
          <a:p>
            <a:r>
              <a:rPr lang="en-US" dirty="0" smtClean="0"/>
              <a:t>Enterprise Mobile Data Solutions to optimize mission-critical processes</a:t>
            </a:r>
          </a:p>
          <a:p>
            <a:pPr lvl="1">
              <a:buFontTx/>
              <a:buChar char="-"/>
            </a:pPr>
            <a:r>
              <a:rPr lang="en-US" sz="2200" i="1" dirty="0" smtClean="0"/>
              <a:t>Mobile forms, Mobile Apps, </a:t>
            </a:r>
            <a:r>
              <a:rPr lang="en-US" sz="2200" i="1" dirty="0" err="1" smtClean="0"/>
              <a:t>Dashboarding</a:t>
            </a:r>
            <a:r>
              <a:rPr lang="en-US" sz="2200" i="1" dirty="0" smtClean="0"/>
              <a:t> products</a:t>
            </a:r>
          </a:p>
          <a:p>
            <a:pPr lvl="1">
              <a:buFontTx/>
              <a:buChar char="-"/>
            </a:pPr>
            <a:r>
              <a:rPr lang="en-US" sz="2200" i="1" dirty="0" smtClean="0"/>
              <a:t>Any data, Any Device, Anywhere!</a:t>
            </a:r>
          </a:p>
          <a:p>
            <a:pPr lvl="1">
              <a:buFontTx/>
              <a:buChar char="-"/>
            </a:pPr>
            <a:r>
              <a:rPr lang="en-US" sz="2200" i="1" dirty="0" smtClean="0"/>
              <a:t>Flexible, scalable, secure &amp; mature (v10)</a:t>
            </a:r>
          </a:p>
          <a:p>
            <a:r>
              <a:rPr lang="en-US" dirty="0" smtClean="0"/>
              <a:t>Partnered with industry leaders</a:t>
            </a:r>
          </a:p>
          <a:p>
            <a:pPr marL="457200" lvl="1" indent="0">
              <a:buNone/>
            </a:pPr>
            <a:r>
              <a:rPr lang="en-US" dirty="0" smtClean="0"/>
              <a:t>- </a:t>
            </a:r>
            <a:r>
              <a:rPr lang="en-US" sz="2200" i="1" dirty="0" smtClean="0"/>
              <a:t>Intel, Microsoft Gold ISV, Panasonic, Motion Computing, Samsung,  </a:t>
            </a:r>
            <a:br>
              <a:rPr lang="en-US" sz="2200" i="1" dirty="0" smtClean="0"/>
            </a:br>
            <a:r>
              <a:rPr lang="en-US" sz="2200" i="1" dirty="0" smtClean="0"/>
              <a:t>  </a:t>
            </a:r>
            <a:r>
              <a:rPr lang="en-US" sz="2200" i="1" dirty="0" err="1" smtClean="0"/>
              <a:t>Anoto</a:t>
            </a:r>
            <a:r>
              <a:rPr lang="en-US" sz="2200" i="1" dirty="0" smtClean="0"/>
              <a:t> &amp; more</a:t>
            </a:r>
          </a:p>
          <a:p>
            <a:r>
              <a:rPr lang="en-US" dirty="0" smtClean="0"/>
              <a:t>Intellectual leadership</a:t>
            </a:r>
          </a:p>
          <a:p>
            <a:pPr lvl="1">
              <a:buFontTx/>
              <a:buChar char="-"/>
            </a:pPr>
            <a:r>
              <a:rPr lang="en-US" sz="2200" i="1" dirty="0" smtClean="0"/>
              <a:t>10 issued US Patents, 3 more pending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4C7E-ADAE-455E-8F95-92F2AAA3FD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1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Mobility Products Available from </a:t>
            </a:r>
            <a:r>
              <a:rPr lang="en-US" dirty="0" err="1" smtClean="0"/>
              <a:t>Mi</a:t>
            </a:r>
            <a:r>
              <a:rPr lang="en-US" dirty="0" smtClean="0"/>
              <a:t>-Corporation</a:t>
            </a:r>
          </a:p>
          <a:p>
            <a:r>
              <a:rPr lang="en-US" dirty="0" err="1" smtClean="0"/>
              <a:t>Mi</a:t>
            </a:r>
            <a:r>
              <a:rPr lang="en-US" dirty="0" smtClean="0"/>
              <a:t>-Analytics</a:t>
            </a:r>
          </a:p>
          <a:p>
            <a:pPr lvl="1"/>
            <a:r>
              <a:rPr lang="en-US" sz="2200" dirty="0" smtClean="0"/>
              <a:t>Field Inspection Dashboard/Database/Reporting system</a:t>
            </a:r>
          </a:p>
          <a:p>
            <a:pPr lvl="1"/>
            <a:r>
              <a:rPr lang="en-US" sz="2200" dirty="0" smtClean="0"/>
              <a:t>Database tables automatically created when forms created</a:t>
            </a:r>
          </a:p>
          <a:p>
            <a:pPr lvl="1"/>
            <a:r>
              <a:rPr lang="en-US" sz="2200" dirty="0" smtClean="0"/>
              <a:t>Pre-configured reports, dashboards, charts/graphs; on-premises or hosted</a:t>
            </a:r>
          </a:p>
          <a:p>
            <a:pPr lvl="1"/>
            <a:r>
              <a:rPr lang="en-US" sz="2200" dirty="0" smtClean="0"/>
              <a:t>Stand-alone product, works with </a:t>
            </a:r>
            <a:r>
              <a:rPr lang="en-US" sz="2200" dirty="0" err="1" smtClean="0"/>
              <a:t>Mi</a:t>
            </a:r>
            <a:r>
              <a:rPr lang="en-US" sz="2200" dirty="0" smtClean="0"/>
              <a:t>-Forms as well as competing products</a:t>
            </a:r>
          </a:p>
          <a:p>
            <a:endParaRPr lang="en-US" dirty="0" smtClean="0"/>
          </a:p>
          <a:p>
            <a:r>
              <a:rPr lang="en-US" dirty="0" err="1" smtClean="0"/>
              <a:t>Mi</a:t>
            </a:r>
            <a:r>
              <a:rPr lang="en-US" dirty="0" smtClean="0"/>
              <a:t>-Enterprise Apps Middleware (</a:t>
            </a:r>
            <a:r>
              <a:rPr lang="en-US" dirty="0" err="1" smtClean="0"/>
              <a:t>mBaaS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smtClean="0"/>
              <a:t>Server-based middleware platform for app developers to use</a:t>
            </a:r>
          </a:p>
          <a:p>
            <a:pPr lvl="1"/>
            <a:r>
              <a:rPr lang="en-US" sz="2200" dirty="0" smtClean="0"/>
              <a:t>Manages users, integration, workflow, business logic, syncing, security etc.</a:t>
            </a:r>
          </a:p>
          <a:p>
            <a:pPr lvl="1"/>
            <a:r>
              <a:rPr lang="en-US" sz="2200" dirty="0" smtClean="0"/>
              <a:t>Allows for faster, cheaper app deployment with proven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4C7E-ADAE-455E-8F95-92F2AAA3FD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are</a:t>
            </a:r>
            <a:r>
              <a:rPr lang="en-US" baseline="0" dirty="0" smtClean="0"/>
              <a:t> a bit obvious, eliminate the paper – the costs, the risks, the delays, the errors, and the manual processes that it binds you to.  Refer consulting #’s 5-100 per form, cost and risk with lost or misplaced filing costs, retrieval – costs to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C4B4-1038-4CF8-A0CC-760FD727A50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38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Designer, client,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1B1-5C5F-4AB3-ACF3-58FF5CE38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4C7E-ADAE-455E-8F95-92F2AAA3FD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1B1-5C5F-4AB3-ACF3-58FF5CE385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7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4C7E-ADAE-455E-8F95-92F2AAA3FD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6920"/>
            <a:ext cx="12192000" cy="229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767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13767" y="2032412"/>
            <a:ext cx="8720546" cy="1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930" y="746813"/>
            <a:ext cx="7235958" cy="1709045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88605" y="0"/>
            <a:ext cx="3444930" cy="6856493"/>
          </a:xfrm>
          <a:custGeom>
            <a:avLst/>
            <a:gdLst>
              <a:gd name="connsiteX0" fmla="*/ 0 w 3147199"/>
              <a:gd name="connsiteY0" fmla="*/ 6851177 h 6851177"/>
              <a:gd name="connsiteX1" fmla="*/ 786800 w 3147199"/>
              <a:gd name="connsiteY1" fmla="*/ 0 h 6851177"/>
              <a:gd name="connsiteX2" fmla="*/ 3147199 w 3147199"/>
              <a:gd name="connsiteY2" fmla="*/ 0 h 6851177"/>
              <a:gd name="connsiteX3" fmla="*/ 2360399 w 3147199"/>
              <a:gd name="connsiteY3" fmla="*/ 6851177 h 6851177"/>
              <a:gd name="connsiteX4" fmla="*/ 0 w 3147199"/>
              <a:gd name="connsiteY4" fmla="*/ 6851177 h 6851177"/>
              <a:gd name="connsiteX0" fmla="*/ 0 w 3918069"/>
              <a:gd name="connsiteY0" fmla="*/ 6851177 h 6851177"/>
              <a:gd name="connsiteX1" fmla="*/ 786800 w 3918069"/>
              <a:gd name="connsiteY1" fmla="*/ 0 h 6851177"/>
              <a:gd name="connsiteX2" fmla="*/ 3147199 w 3918069"/>
              <a:gd name="connsiteY2" fmla="*/ 0 h 6851177"/>
              <a:gd name="connsiteX3" fmla="*/ 3918069 w 3918069"/>
              <a:gd name="connsiteY3" fmla="*/ 6851177 h 6851177"/>
              <a:gd name="connsiteX4" fmla="*/ 0 w 3918069"/>
              <a:gd name="connsiteY4" fmla="*/ 6851177 h 6851177"/>
              <a:gd name="connsiteX0" fmla="*/ 637963 w 3131269"/>
              <a:gd name="connsiteY0" fmla="*/ 6856493 h 6856493"/>
              <a:gd name="connsiteX1" fmla="*/ 0 w 3131269"/>
              <a:gd name="connsiteY1" fmla="*/ 0 h 6856493"/>
              <a:gd name="connsiteX2" fmla="*/ 2360399 w 3131269"/>
              <a:gd name="connsiteY2" fmla="*/ 0 h 6856493"/>
              <a:gd name="connsiteX3" fmla="*/ 3131269 w 3131269"/>
              <a:gd name="connsiteY3" fmla="*/ 6851177 h 6856493"/>
              <a:gd name="connsiteX4" fmla="*/ 637963 w 3131269"/>
              <a:gd name="connsiteY4" fmla="*/ 6856493 h 6856493"/>
              <a:gd name="connsiteX0" fmla="*/ 637963 w 3450246"/>
              <a:gd name="connsiteY0" fmla="*/ 6856493 h 6856493"/>
              <a:gd name="connsiteX1" fmla="*/ 0 w 3450246"/>
              <a:gd name="connsiteY1" fmla="*/ 0 h 6856493"/>
              <a:gd name="connsiteX2" fmla="*/ 2360399 w 3450246"/>
              <a:gd name="connsiteY2" fmla="*/ 0 h 6856493"/>
              <a:gd name="connsiteX3" fmla="*/ 3450246 w 3450246"/>
              <a:gd name="connsiteY3" fmla="*/ 6824595 h 6856493"/>
              <a:gd name="connsiteX4" fmla="*/ 637963 w 3450246"/>
              <a:gd name="connsiteY4" fmla="*/ 6856493 h 6856493"/>
              <a:gd name="connsiteX0" fmla="*/ 637963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637963 w 3444930"/>
              <a:gd name="connsiteY4" fmla="*/ 6856493 h 6856493"/>
              <a:gd name="connsiteX0" fmla="*/ 1084530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1084530 w 3444930"/>
              <a:gd name="connsiteY4" fmla="*/ 6856493 h 68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930" h="6856493">
                <a:moveTo>
                  <a:pt x="1084530" y="6856493"/>
                </a:moveTo>
                <a:lnTo>
                  <a:pt x="0" y="0"/>
                </a:lnTo>
                <a:lnTo>
                  <a:pt x="2360399" y="0"/>
                </a:lnTo>
                <a:lnTo>
                  <a:pt x="3444930" y="6856493"/>
                </a:lnTo>
                <a:lnTo>
                  <a:pt x="1084530" y="6856493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insert </a:t>
            </a:r>
            <a:br>
              <a:rPr lang="en-US" dirty="0" smtClean="0"/>
            </a:br>
            <a:r>
              <a:rPr lang="en-US" dirty="0" smtClean="0"/>
              <a:t>picture </a:t>
            </a:r>
            <a:br>
              <a:rPr lang="en-US" dirty="0" smtClean="0"/>
            </a:br>
            <a:r>
              <a:rPr lang="en-US" dirty="0" smtClean="0"/>
              <a:t>click on the </a:t>
            </a:r>
            <a:br>
              <a:rPr lang="en-US" dirty="0" smtClean="0"/>
            </a:br>
            <a:r>
              <a:rPr lang="en-US" dirty="0" smtClean="0"/>
              <a:t>icon below</a:t>
            </a:r>
            <a:br>
              <a:rPr lang="en-US" dirty="0" smtClean="0"/>
            </a:br>
            <a:r>
              <a:rPr lang="en-US" dirty="0" smtClean="0"/>
              <a:t>:D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5567" y="4842142"/>
            <a:ext cx="7761767" cy="139101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833" y="2647588"/>
            <a:ext cx="8883501" cy="1813559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1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84897" y="283237"/>
            <a:ext cx="12334493" cy="16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871" y="6218563"/>
            <a:ext cx="1242773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720447" y="1307765"/>
            <a:ext cx="8720546" cy="14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49" y="5624472"/>
            <a:ext cx="12214747" cy="1226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77" y="37624"/>
            <a:ext cx="7235958" cy="170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3648" y="4120135"/>
            <a:ext cx="12214748" cy="1504335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07"/>
            <a:ext cx="3444930" cy="6856493"/>
          </a:xfrm>
          <a:custGeom>
            <a:avLst/>
            <a:gdLst>
              <a:gd name="connsiteX0" fmla="*/ 0 w 3147199"/>
              <a:gd name="connsiteY0" fmla="*/ 6851177 h 6851177"/>
              <a:gd name="connsiteX1" fmla="*/ 786800 w 3147199"/>
              <a:gd name="connsiteY1" fmla="*/ 0 h 6851177"/>
              <a:gd name="connsiteX2" fmla="*/ 3147199 w 3147199"/>
              <a:gd name="connsiteY2" fmla="*/ 0 h 6851177"/>
              <a:gd name="connsiteX3" fmla="*/ 2360399 w 3147199"/>
              <a:gd name="connsiteY3" fmla="*/ 6851177 h 6851177"/>
              <a:gd name="connsiteX4" fmla="*/ 0 w 3147199"/>
              <a:gd name="connsiteY4" fmla="*/ 6851177 h 6851177"/>
              <a:gd name="connsiteX0" fmla="*/ 0 w 3918069"/>
              <a:gd name="connsiteY0" fmla="*/ 6851177 h 6851177"/>
              <a:gd name="connsiteX1" fmla="*/ 786800 w 3918069"/>
              <a:gd name="connsiteY1" fmla="*/ 0 h 6851177"/>
              <a:gd name="connsiteX2" fmla="*/ 3147199 w 3918069"/>
              <a:gd name="connsiteY2" fmla="*/ 0 h 6851177"/>
              <a:gd name="connsiteX3" fmla="*/ 3918069 w 3918069"/>
              <a:gd name="connsiteY3" fmla="*/ 6851177 h 6851177"/>
              <a:gd name="connsiteX4" fmla="*/ 0 w 3918069"/>
              <a:gd name="connsiteY4" fmla="*/ 6851177 h 6851177"/>
              <a:gd name="connsiteX0" fmla="*/ 637963 w 3131269"/>
              <a:gd name="connsiteY0" fmla="*/ 6856493 h 6856493"/>
              <a:gd name="connsiteX1" fmla="*/ 0 w 3131269"/>
              <a:gd name="connsiteY1" fmla="*/ 0 h 6856493"/>
              <a:gd name="connsiteX2" fmla="*/ 2360399 w 3131269"/>
              <a:gd name="connsiteY2" fmla="*/ 0 h 6856493"/>
              <a:gd name="connsiteX3" fmla="*/ 3131269 w 3131269"/>
              <a:gd name="connsiteY3" fmla="*/ 6851177 h 6856493"/>
              <a:gd name="connsiteX4" fmla="*/ 637963 w 3131269"/>
              <a:gd name="connsiteY4" fmla="*/ 6856493 h 6856493"/>
              <a:gd name="connsiteX0" fmla="*/ 637963 w 3450246"/>
              <a:gd name="connsiteY0" fmla="*/ 6856493 h 6856493"/>
              <a:gd name="connsiteX1" fmla="*/ 0 w 3450246"/>
              <a:gd name="connsiteY1" fmla="*/ 0 h 6856493"/>
              <a:gd name="connsiteX2" fmla="*/ 2360399 w 3450246"/>
              <a:gd name="connsiteY2" fmla="*/ 0 h 6856493"/>
              <a:gd name="connsiteX3" fmla="*/ 3450246 w 3450246"/>
              <a:gd name="connsiteY3" fmla="*/ 6824595 h 6856493"/>
              <a:gd name="connsiteX4" fmla="*/ 637963 w 3450246"/>
              <a:gd name="connsiteY4" fmla="*/ 6856493 h 6856493"/>
              <a:gd name="connsiteX0" fmla="*/ 637963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637963 w 3444930"/>
              <a:gd name="connsiteY4" fmla="*/ 6856493 h 6856493"/>
              <a:gd name="connsiteX0" fmla="*/ 1084530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1084530 w 3444930"/>
              <a:gd name="connsiteY4" fmla="*/ 6856493 h 68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930" h="6856493">
                <a:moveTo>
                  <a:pt x="1084530" y="6856493"/>
                </a:moveTo>
                <a:lnTo>
                  <a:pt x="0" y="0"/>
                </a:lnTo>
                <a:lnTo>
                  <a:pt x="2360399" y="0"/>
                </a:lnTo>
                <a:lnTo>
                  <a:pt x="3444930" y="6856493"/>
                </a:lnTo>
                <a:lnTo>
                  <a:pt x="1084530" y="6856493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insert </a:t>
            </a:r>
            <a:br>
              <a:rPr lang="en-US" dirty="0" smtClean="0"/>
            </a:br>
            <a:r>
              <a:rPr lang="en-US" dirty="0" smtClean="0"/>
              <a:t>picture </a:t>
            </a:r>
            <a:br>
              <a:rPr lang="en-US" dirty="0" smtClean="0"/>
            </a:br>
            <a:r>
              <a:rPr lang="en-US" dirty="0" smtClean="0"/>
              <a:t>click on the </a:t>
            </a:r>
            <a:br>
              <a:rPr lang="en-US" dirty="0" smtClean="0"/>
            </a:br>
            <a:r>
              <a:rPr lang="en-US" dirty="0" smtClean="0"/>
              <a:t>icon below</a:t>
            </a:r>
            <a:br>
              <a:rPr lang="en-US" dirty="0" smtClean="0"/>
            </a:br>
            <a:r>
              <a:rPr lang="en-US" dirty="0" smtClean="0"/>
              <a:t>:D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5567" y="4566920"/>
            <a:ext cx="7761767" cy="16662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832" y="1753493"/>
            <a:ext cx="8883501" cy="2300346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4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746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321"/>
            <a:ext cx="10515600" cy="15433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" y="0"/>
            <a:ext cx="16315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9120" y="1709739"/>
            <a:ext cx="9498330" cy="265072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20" y="4589463"/>
            <a:ext cx="94983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14" y="4398396"/>
            <a:ext cx="10104516" cy="1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3912957" y="4005096"/>
            <a:ext cx="4315286" cy="145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922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440" y="365125"/>
            <a:ext cx="10754360" cy="11227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36016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3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922" cy="150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35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Comparison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39788" y="2560320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373752" y="2560319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6373752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5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746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7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Chart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544"/>
            <a:ext cx="10515600" cy="4392295"/>
          </a:xfrm>
          <a:solidFill>
            <a:schemeClr val="accent4">
              <a:lumMod val="75000"/>
              <a:alpha val="11000"/>
            </a:schemeClr>
          </a:solidFill>
          <a:ln w="63500" cap="flat" cmpd="sng">
            <a:gradFill flip="none" rotWithShape="1">
              <a:gsLst>
                <a:gs pos="20000">
                  <a:schemeClr val="bg1">
                    <a:lumMod val="50000"/>
                  </a:schemeClr>
                </a:gs>
                <a:gs pos="36000">
                  <a:schemeClr val="bg1"/>
                </a:gs>
                <a:gs pos="84000">
                  <a:schemeClr val="bg1"/>
                </a:gs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7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922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7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Table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544"/>
            <a:ext cx="10515600" cy="4392295"/>
          </a:xfrm>
          <a:solidFill>
            <a:schemeClr val="bg2">
              <a:lumMod val="75000"/>
              <a:alpha val="11000"/>
            </a:schemeClr>
          </a:solidFill>
          <a:ln w="63500" cap="flat" cmpd="sng">
            <a:gradFill flip="none" rotWithShape="1">
              <a:gsLst>
                <a:gs pos="20000">
                  <a:schemeClr val="bg1">
                    <a:lumMod val="50000"/>
                  </a:schemeClr>
                </a:gs>
                <a:gs pos="36000">
                  <a:schemeClr val="bg1"/>
                </a:gs>
                <a:gs pos="84000">
                  <a:schemeClr val="bg1"/>
                </a:gs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5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BB29D-3FB3-457C-BFE6-FE9C38A117CD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49160-1434-47B9-9D3E-C52786C9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cstate="print">
            <a:clrChange>
              <a:clrFrom>
                <a:srgbClr val="ECF0F4"/>
              </a:clrFrom>
              <a:clrTo>
                <a:srgbClr val="ECF0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7841">
            <a:off x="998789" y="746131"/>
            <a:ext cx="2845101" cy="2773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0562616">
            <a:off x="1141992" y="1769429"/>
            <a:ext cx="2422216" cy="727377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778476">
            <a:off x="-1259209" y="5306754"/>
            <a:ext cx="5262823" cy="236520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82054" y="1119115"/>
            <a:ext cx="6471745" cy="505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BB29D-3FB3-457C-BFE6-FE9C38A117CD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49160-1434-47B9-9D3E-C52786C9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BB29D-3FB3-457C-BFE6-FE9C38A117CD}" type="datetimeFigureOut">
              <a:rPr lang="en-US" smtClean="0"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49160-1434-47B9-9D3E-C52786C9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8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6920"/>
            <a:ext cx="12192000" cy="229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767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13767" y="2032412"/>
            <a:ext cx="8720546" cy="1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930" y="746813"/>
            <a:ext cx="7235958" cy="1709045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88605" y="0"/>
            <a:ext cx="3444930" cy="6856493"/>
          </a:xfrm>
          <a:custGeom>
            <a:avLst/>
            <a:gdLst>
              <a:gd name="connsiteX0" fmla="*/ 0 w 3147199"/>
              <a:gd name="connsiteY0" fmla="*/ 6851177 h 6851177"/>
              <a:gd name="connsiteX1" fmla="*/ 786800 w 3147199"/>
              <a:gd name="connsiteY1" fmla="*/ 0 h 6851177"/>
              <a:gd name="connsiteX2" fmla="*/ 3147199 w 3147199"/>
              <a:gd name="connsiteY2" fmla="*/ 0 h 6851177"/>
              <a:gd name="connsiteX3" fmla="*/ 2360399 w 3147199"/>
              <a:gd name="connsiteY3" fmla="*/ 6851177 h 6851177"/>
              <a:gd name="connsiteX4" fmla="*/ 0 w 3147199"/>
              <a:gd name="connsiteY4" fmla="*/ 6851177 h 6851177"/>
              <a:gd name="connsiteX0" fmla="*/ 0 w 3918069"/>
              <a:gd name="connsiteY0" fmla="*/ 6851177 h 6851177"/>
              <a:gd name="connsiteX1" fmla="*/ 786800 w 3918069"/>
              <a:gd name="connsiteY1" fmla="*/ 0 h 6851177"/>
              <a:gd name="connsiteX2" fmla="*/ 3147199 w 3918069"/>
              <a:gd name="connsiteY2" fmla="*/ 0 h 6851177"/>
              <a:gd name="connsiteX3" fmla="*/ 3918069 w 3918069"/>
              <a:gd name="connsiteY3" fmla="*/ 6851177 h 6851177"/>
              <a:gd name="connsiteX4" fmla="*/ 0 w 3918069"/>
              <a:gd name="connsiteY4" fmla="*/ 6851177 h 6851177"/>
              <a:gd name="connsiteX0" fmla="*/ 637963 w 3131269"/>
              <a:gd name="connsiteY0" fmla="*/ 6856493 h 6856493"/>
              <a:gd name="connsiteX1" fmla="*/ 0 w 3131269"/>
              <a:gd name="connsiteY1" fmla="*/ 0 h 6856493"/>
              <a:gd name="connsiteX2" fmla="*/ 2360399 w 3131269"/>
              <a:gd name="connsiteY2" fmla="*/ 0 h 6856493"/>
              <a:gd name="connsiteX3" fmla="*/ 3131269 w 3131269"/>
              <a:gd name="connsiteY3" fmla="*/ 6851177 h 6856493"/>
              <a:gd name="connsiteX4" fmla="*/ 637963 w 3131269"/>
              <a:gd name="connsiteY4" fmla="*/ 6856493 h 6856493"/>
              <a:gd name="connsiteX0" fmla="*/ 637963 w 3450246"/>
              <a:gd name="connsiteY0" fmla="*/ 6856493 h 6856493"/>
              <a:gd name="connsiteX1" fmla="*/ 0 w 3450246"/>
              <a:gd name="connsiteY1" fmla="*/ 0 h 6856493"/>
              <a:gd name="connsiteX2" fmla="*/ 2360399 w 3450246"/>
              <a:gd name="connsiteY2" fmla="*/ 0 h 6856493"/>
              <a:gd name="connsiteX3" fmla="*/ 3450246 w 3450246"/>
              <a:gd name="connsiteY3" fmla="*/ 6824595 h 6856493"/>
              <a:gd name="connsiteX4" fmla="*/ 637963 w 3450246"/>
              <a:gd name="connsiteY4" fmla="*/ 6856493 h 6856493"/>
              <a:gd name="connsiteX0" fmla="*/ 637963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637963 w 3444930"/>
              <a:gd name="connsiteY4" fmla="*/ 6856493 h 6856493"/>
              <a:gd name="connsiteX0" fmla="*/ 1084530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1084530 w 3444930"/>
              <a:gd name="connsiteY4" fmla="*/ 6856493 h 68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930" h="6856493">
                <a:moveTo>
                  <a:pt x="1084530" y="6856493"/>
                </a:moveTo>
                <a:lnTo>
                  <a:pt x="0" y="0"/>
                </a:lnTo>
                <a:lnTo>
                  <a:pt x="2360399" y="0"/>
                </a:lnTo>
                <a:lnTo>
                  <a:pt x="3444930" y="6856493"/>
                </a:lnTo>
                <a:lnTo>
                  <a:pt x="1084530" y="6856493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insert </a:t>
            </a:r>
            <a:br>
              <a:rPr lang="en-US" dirty="0" smtClean="0"/>
            </a:br>
            <a:r>
              <a:rPr lang="en-US" dirty="0" smtClean="0"/>
              <a:t>picture </a:t>
            </a:r>
            <a:br>
              <a:rPr lang="en-US" dirty="0" smtClean="0"/>
            </a:br>
            <a:r>
              <a:rPr lang="en-US" dirty="0" smtClean="0"/>
              <a:t>click on the </a:t>
            </a:r>
            <a:br>
              <a:rPr lang="en-US" dirty="0" smtClean="0"/>
            </a:br>
            <a:r>
              <a:rPr lang="en-US" dirty="0" smtClean="0"/>
              <a:t>icon below</a:t>
            </a:r>
            <a:br>
              <a:rPr lang="en-US" dirty="0" smtClean="0"/>
            </a:br>
            <a:r>
              <a:rPr lang="en-US" dirty="0" smtClean="0"/>
              <a:t>:D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5567" y="4842142"/>
            <a:ext cx="7761767" cy="139101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833" y="2647588"/>
            <a:ext cx="8883501" cy="1813559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ECF0F4"/>
              </a:clrFrom>
              <a:clrTo>
                <a:srgbClr val="ECF0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7841">
            <a:off x="998789" y="746131"/>
            <a:ext cx="2845101" cy="2773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0562616">
            <a:off x="1141992" y="1769429"/>
            <a:ext cx="2422216" cy="727377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778476">
            <a:off x="-1259209" y="5306754"/>
            <a:ext cx="5262823" cy="236520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82054" y="1119115"/>
            <a:ext cx="6471745" cy="505784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25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831"/>
            <a:ext cx="12233862" cy="12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167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321"/>
            <a:ext cx="10515600" cy="15433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1803"/>
            <a:ext cx="12214748" cy="2688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9120" y="1709739"/>
            <a:ext cx="9498330" cy="265072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20" y="4589463"/>
            <a:ext cx="94983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14" y="4398396"/>
            <a:ext cx="10104516" cy="171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2748" y="1353742"/>
            <a:ext cx="12237496" cy="92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739" y="6088909"/>
            <a:ext cx="1242773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831"/>
            <a:ext cx="12233862" cy="123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3912957" y="4005096"/>
            <a:ext cx="4315286" cy="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440" y="365125"/>
            <a:ext cx="10754360" cy="11227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36016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1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831"/>
            <a:ext cx="12233862" cy="123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35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Comparison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39788" y="2560320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373752" y="2560319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6373752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1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71284" y="-34122"/>
            <a:ext cx="12334493" cy="163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1791"/>
            <a:ext cx="12192000" cy="580030"/>
          </a:xfrm>
          <a:prstGeom prst="rect">
            <a:avLst/>
          </a:prstGeom>
          <a:solidFill>
            <a:srgbClr val="76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69996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Clients/Image collage Slide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13053" y="3638686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58704" y="2420043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58704" y="4900286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0083" y="1592757"/>
            <a:ext cx="567322" cy="567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83" y="2792885"/>
            <a:ext cx="571286" cy="571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74" y="3983973"/>
            <a:ext cx="554627" cy="554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83" y="5139549"/>
            <a:ext cx="564818" cy="5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71284" y="-34122"/>
            <a:ext cx="12334493" cy="163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1791"/>
            <a:ext cx="12192000" cy="580030"/>
          </a:xfrm>
          <a:prstGeom prst="rect">
            <a:avLst/>
          </a:prstGeom>
          <a:solidFill>
            <a:srgbClr val="76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69996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Clients/Image collage Slide</a:t>
            </a:r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quarter" idx="10"/>
          </p:nvPr>
        </p:nvSpPr>
        <p:spPr>
          <a:xfrm>
            <a:off x="739775" y="1470595"/>
            <a:ext cx="10966450" cy="5128644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58704" y="4069306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6388" y="2856931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08746" y="5368118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2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831"/>
            <a:ext cx="12233862" cy="12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167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321"/>
            <a:ext cx="10515600" cy="15433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" y="2286861"/>
            <a:ext cx="8503102" cy="2498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74" y="2674962"/>
            <a:ext cx="8223914" cy="1615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71284" y="5081305"/>
            <a:ext cx="12334493" cy="16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530" y="97542"/>
            <a:ext cx="12427739" cy="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583" y="1623445"/>
            <a:ext cx="269206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84897" y="283237"/>
            <a:ext cx="12334493" cy="16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871" y="6218563"/>
            <a:ext cx="1242773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84897" y="283237"/>
            <a:ext cx="12334493" cy="16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871" y="6218563"/>
            <a:ext cx="1242773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9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720447" y="1307765"/>
            <a:ext cx="8720546" cy="14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49" y="5624472"/>
            <a:ext cx="12214747" cy="1226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77" y="37624"/>
            <a:ext cx="7235958" cy="170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3648" y="4120135"/>
            <a:ext cx="12214748" cy="1504335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07"/>
            <a:ext cx="3444930" cy="6856493"/>
          </a:xfrm>
          <a:custGeom>
            <a:avLst/>
            <a:gdLst>
              <a:gd name="connsiteX0" fmla="*/ 0 w 3147199"/>
              <a:gd name="connsiteY0" fmla="*/ 6851177 h 6851177"/>
              <a:gd name="connsiteX1" fmla="*/ 786800 w 3147199"/>
              <a:gd name="connsiteY1" fmla="*/ 0 h 6851177"/>
              <a:gd name="connsiteX2" fmla="*/ 3147199 w 3147199"/>
              <a:gd name="connsiteY2" fmla="*/ 0 h 6851177"/>
              <a:gd name="connsiteX3" fmla="*/ 2360399 w 3147199"/>
              <a:gd name="connsiteY3" fmla="*/ 6851177 h 6851177"/>
              <a:gd name="connsiteX4" fmla="*/ 0 w 3147199"/>
              <a:gd name="connsiteY4" fmla="*/ 6851177 h 6851177"/>
              <a:gd name="connsiteX0" fmla="*/ 0 w 3918069"/>
              <a:gd name="connsiteY0" fmla="*/ 6851177 h 6851177"/>
              <a:gd name="connsiteX1" fmla="*/ 786800 w 3918069"/>
              <a:gd name="connsiteY1" fmla="*/ 0 h 6851177"/>
              <a:gd name="connsiteX2" fmla="*/ 3147199 w 3918069"/>
              <a:gd name="connsiteY2" fmla="*/ 0 h 6851177"/>
              <a:gd name="connsiteX3" fmla="*/ 3918069 w 3918069"/>
              <a:gd name="connsiteY3" fmla="*/ 6851177 h 6851177"/>
              <a:gd name="connsiteX4" fmla="*/ 0 w 3918069"/>
              <a:gd name="connsiteY4" fmla="*/ 6851177 h 6851177"/>
              <a:gd name="connsiteX0" fmla="*/ 637963 w 3131269"/>
              <a:gd name="connsiteY0" fmla="*/ 6856493 h 6856493"/>
              <a:gd name="connsiteX1" fmla="*/ 0 w 3131269"/>
              <a:gd name="connsiteY1" fmla="*/ 0 h 6856493"/>
              <a:gd name="connsiteX2" fmla="*/ 2360399 w 3131269"/>
              <a:gd name="connsiteY2" fmla="*/ 0 h 6856493"/>
              <a:gd name="connsiteX3" fmla="*/ 3131269 w 3131269"/>
              <a:gd name="connsiteY3" fmla="*/ 6851177 h 6856493"/>
              <a:gd name="connsiteX4" fmla="*/ 637963 w 3131269"/>
              <a:gd name="connsiteY4" fmla="*/ 6856493 h 6856493"/>
              <a:gd name="connsiteX0" fmla="*/ 637963 w 3450246"/>
              <a:gd name="connsiteY0" fmla="*/ 6856493 h 6856493"/>
              <a:gd name="connsiteX1" fmla="*/ 0 w 3450246"/>
              <a:gd name="connsiteY1" fmla="*/ 0 h 6856493"/>
              <a:gd name="connsiteX2" fmla="*/ 2360399 w 3450246"/>
              <a:gd name="connsiteY2" fmla="*/ 0 h 6856493"/>
              <a:gd name="connsiteX3" fmla="*/ 3450246 w 3450246"/>
              <a:gd name="connsiteY3" fmla="*/ 6824595 h 6856493"/>
              <a:gd name="connsiteX4" fmla="*/ 637963 w 3450246"/>
              <a:gd name="connsiteY4" fmla="*/ 6856493 h 6856493"/>
              <a:gd name="connsiteX0" fmla="*/ 637963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637963 w 3444930"/>
              <a:gd name="connsiteY4" fmla="*/ 6856493 h 6856493"/>
              <a:gd name="connsiteX0" fmla="*/ 1084530 w 3444930"/>
              <a:gd name="connsiteY0" fmla="*/ 6856493 h 6856493"/>
              <a:gd name="connsiteX1" fmla="*/ 0 w 3444930"/>
              <a:gd name="connsiteY1" fmla="*/ 0 h 6856493"/>
              <a:gd name="connsiteX2" fmla="*/ 2360399 w 3444930"/>
              <a:gd name="connsiteY2" fmla="*/ 0 h 6856493"/>
              <a:gd name="connsiteX3" fmla="*/ 3444930 w 3444930"/>
              <a:gd name="connsiteY3" fmla="*/ 6856493 h 6856493"/>
              <a:gd name="connsiteX4" fmla="*/ 1084530 w 3444930"/>
              <a:gd name="connsiteY4" fmla="*/ 6856493 h 68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930" h="6856493">
                <a:moveTo>
                  <a:pt x="1084530" y="6856493"/>
                </a:moveTo>
                <a:lnTo>
                  <a:pt x="0" y="0"/>
                </a:lnTo>
                <a:lnTo>
                  <a:pt x="2360399" y="0"/>
                </a:lnTo>
                <a:lnTo>
                  <a:pt x="3444930" y="6856493"/>
                </a:lnTo>
                <a:lnTo>
                  <a:pt x="1084530" y="6856493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insert </a:t>
            </a:r>
            <a:br>
              <a:rPr lang="en-US" dirty="0" smtClean="0"/>
            </a:br>
            <a:r>
              <a:rPr lang="en-US" dirty="0" smtClean="0"/>
              <a:t>picture </a:t>
            </a:r>
            <a:br>
              <a:rPr lang="en-US" dirty="0" smtClean="0"/>
            </a:br>
            <a:r>
              <a:rPr lang="en-US" dirty="0" smtClean="0"/>
              <a:t>click on the </a:t>
            </a:r>
            <a:br>
              <a:rPr lang="en-US" dirty="0" smtClean="0"/>
            </a:br>
            <a:r>
              <a:rPr lang="en-US" dirty="0" smtClean="0"/>
              <a:t>icon below</a:t>
            </a:r>
            <a:br>
              <a:rPr lang="en-US" dirty="0" smtClean="0"/>
            </a:br>
            <a:r>
              <a:rPr lang="en-US" dirty="0" smtClean="0"/>
              <a:t>:D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5567" y="4566920"/>
            <a:ext cx="7761767" cy="16662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832" y="1753493"/>
            <a:ext cx="8883501" cy="2300346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7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746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321"/>
            <a:ext cx="10515600" cy="15433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" y="0"/>
            <a:ext cx="16315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9120" y="1709739"/>
            <a:ext cx="9498330" cy="265072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20" y="4589463"/>
            <a:ext cx="94983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14" y="4398396"/>
            <a:ext cx="10104516" cy="1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3912957" y="4005096"/>
            <a:ext cx="4315286" cy="145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922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440" y="365125"/>
            <a:ext cx="10754360" cy="11227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36016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922" cy="150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35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Comparison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39788" y="2560320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373752" y="2560319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6373752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25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746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7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Chart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544"/>
            <a:ext cx="10515600" cy="4392295"/>
          </a:xfrm>
          <a:solidFill>
            <a:schemeClr val="accent4">
              <a:lumMod val="75000"/>
              <a:alpha val="11000"/>
            </a:schemeClr>
          </a:solidFill>
          <a:ln w="63500" cap="flat" cmpd="sng">
            <a:gradFill flip="none" rotWithShape="1">
              <a:gsLst>
                <a:gs pos="20000">
                  <a:schemeClr val="bg1">
                    <a:lumMod val="50000"/>
                  </a:schemeClr>
                </a:gs>
                <a:gs pos="36000">
                  <a:schemeClr val="bg1"/>
                </a:gs>
                <a:gs pos="84000">
                  <a:schemeClr val="bg1"/>
                </a:gs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3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922" cy="150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7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Table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8" y="1667255"/>
            <a:ext cx="11368291" cy="19322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544"/>
            <a:ext cx="10515600" cy="4392295"/>
          </a:xfrm>
          <a:solidFill>
            <a:schemeClr val="bg2">
              <a:lumMod val="75000"/>
              <a:alpha val="11000"/>
            </a:schemeClr>
          </a:solidFill>
          <a:ln w="63500" cap="flat" cmpd="sng">
            <a:gradFill flip="none" rotWithShape="1">
              <a:gsLst>
                <a:gs pos="20000">
                  <a:schemeClr val="bg1">
                    <a:lumMod val="50000"/>
                  </a:schemeClr>
                </a:gs>
                <a:gs pos="36000">
                  <a:schemeClr val="bg1"/>
                </a:gs>
                <a:gs pos="84000">
                  <a:schemeClr val="bg1"/>
                </a:gs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1803"/>
            <a:ext cx="12214748" cy="2688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9120" y="1709739"/>
            <a:ext cx="9498330" cy="265072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20" y="4589463"/>
            <a:ext cx="94983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14" y="4398396"/>
            <a:ext cx="10104516" cy="171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22748" y="1353742"/>
            <a:ext cx="12237496" cy="92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739" y="6088909"/>
            <a:ext cx="1242773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996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282D4-B8EA-4D6F-A1FD-A56058B47EA1}" type="datetimeFigureOut">
              <a:rPr lang="en-US" smtClean="0">
                <a:solidFill>
                  <a:srgbClr val="000000"/>
                </a:solidFill>
                <a:latin typeface="Helvetica"/>
              </a:rPr>
              <a:pPr/>
              <a:t>7/27/16</a:t>
            </a:fld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A9A30-47C6-422E-B27B-F3B01425776B}" type="slidenum">
              <a:rPr lang="en-US" smtClean="0">
                <a:solidFill>
                  <a:srgbClr val="000000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2301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282D4-B8EA-4D6F-A1FD-A56058B47EA1}" type="datetimeFigureOut">
              <a:rPr lang="en-US" smtClean="0">
                <a:solidFill>
                  <a:srgbClr val="000000"/>
                </a:solidFill>
                <a:latin typeface="Helvetica"/>
              </a:rPr>
              <a:pPr/>
              <a:t>7/27/16</a:t>
            </a:fld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A9A30-47C6-422E-B27B-F3B01425776B}" type="slidenum">
              <a:rPr lang="en-US" smtClean="0">
                <a:solidFill>
                  <a:srgbClr val="000000"/>
                </a:solidFill>
                <a:latin typeface="Helvetica"/>
              </a:rPr>
              <a:pPr/>
              <a:t>‹#›</a:t>
            </a:fld>
            <a:endParaRPr lang="en-US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866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831"/>
            <a:ext cx="12233862" cy="123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3912957" y="4005096"/>
            <a:ext cx="4315286" cy="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440" y="365125"/>
            <a:ext cx="10754360" cy="11227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360160" y="1825625"/>
            <a:ext cx="5181600" cy="4351338"/>
          </a:xfrm>
          <a:ln w="63500" cap="flat" cmpd="sng">
            <a:gradFill flip="none" rotWithShape="1">
              <a:gsLst>
                <a:gs pos="20000">
                  <a:schemeClr val="bg2">
                    <a:lumMod val="75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tx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1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831"/>
            <a:ext cx="12233862" cy="123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35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Comparison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39788" y="2560320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373752" y="2560319"/>
            <a:ext cx="5180012" cy="3616643"/>
          </a:xfrm>
          <a:ln w="63500" cap="flat" cmpd="sng"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53178">
                  <a:schemeClr val="bg1"/>
                </a:gs>
                <a:gs pos="84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6373752" y="1692811"/>
            <a:ext cx="5157787" cy="823912"/>
          </a:xfrm>
          <a:gradFill flip="none" rotWithShape="1">
            <a:gsLst>
              <a:gs pos="57000">
                <a:schemeClr val="accent3">
                  <a:lumMod val="5000"/>
                  <a:lumOff val="95000"/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-20473"/>
            <a:ext cx="12214748" cy="1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6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71284" y="-34122"/>
            <a:ext cx="12334493" cy="163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1791"/>
            <a:ext cx="12192000" cy="580030"/>
          </a:xfrm>
          <a:prstGeom prst="rect">
            <a:avLst/>
          </a:prstGeom>
          <a:solidFill>
            <a:srgbClr val="76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69996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Clients/Image collage Slide</a:t>
            </a:r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quarter" idx="10"/>
          </p:nvPr>
        </p:nvSpPr>
        <p:spPr>
          <a:xfrm>
            <a:off x="739775" y="1470595"/>
            <a:ext cx="10966450" cy="5128644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58704" y="4069306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6388" y="2856931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08746" y="5368118"/>
            <a:ext cx="7875896" cy="0"/>
          </a:xfrm>
          <a:prstGeom prst="line">
            <a:avLst/>
          </a:prstGeom>
          <a:ln>
            <a:solidFill>
              <a:srgbClr val="76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6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" y="2286861"/>
            <a:ext cx="8503102" cy="2498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74" y="2674962"/>
            <a:ext cx="8223914" cy="1615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71284" y="5081305"/>
            <a:ext cx="12334493" cy="16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530" y="97542"/>
            <a:ext cx="12427739" cy="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583" y="1623445"/>
            <a:ext cx="2692063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448"/>
          <a:stretch/>
        </p:blipFill>
        <p:spPr>
          <a:xfrm flipV="1">
            <a:off x="-84897" y="283237"/>
            <a:ext cx="12334493" cy="16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871" y="6218563"/>
            <a:ext cx="1242773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24" Type="http://schemas.openxmlformats.org/officeDocument/2006/relationships/image" Target="../media/image2.png"/><Relationship Id="rId25" Type="http://schemas.openxmlformats.org/officeDocument/2006/relationships/image" Target="../media/image3.png"/><Relationship Id="rId26" Type="http://schemas.openxmlformats.org/officeDocument/2006/relationships/image" Target="../media/image4.png"/><Relationship Id="rId27" Type="http://schemas.openxmlformats.org/officeDocument/2006/relationships/image" Target="../media/image5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2.xml"/><Relationship Id="rId22" Type="http://schemas.openxmlformats.org/officeDocument/2006/relationships/theme" Target="../theme/theme2.xml"/><Relationship Id="rId23" Type="http://schemas.openxmlformats.org/officeDocument/2006/relationships/image" Target="../media/image1.png"/><Relationship Id="rId24" Type="http://schemas.openxmlformats.org/officeDocument/2006/relationships/image" Target="../media/image2.png"/><Relationship Id="rId25" Type="http://schemas.openxmlformats.org/officeDocument/2006/relationships/image" Target="../media/image3.png"/><Relationship Id="rId26" Type="http://schemas.openxmlformats.org/officeDocument/2006/relationships/image" Target="../media/image4.png"/><Relationship Id="rId27" Type="http://schemas.openxmlformats.org/officeDocument/2006/relationships/image" Target="../media/image5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542" y="6367145"/>
            <a:ext cx="1452915" cy="3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8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0000"/>
        <a:buFontTx/>
        <a:buBlip>
          <a:blip r:embed="rId2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2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2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542" y="6367145"/>
            <a:ext cx="1452915" cy="3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0000"/>
        <a:buFontTx/>
        <a:buBlip>
          <a:blip r:embed="rId2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2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2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90.png"/><Relationship Id="rId14" Type="http://schemas.openxmlformats.org/officeDocument/2006/relationships/image" Target="../media/image92.jpe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jpeg"/><Relationship Id="rId18" Type="http://schemas.openxmlformats.org/officeDocument/2006/relationships/image" Target="../media/image96.png"/><Relationship Id="rId19" Type="http://schemas.openxmlformats.org/officeDocument/2006/relationships/comments" Target="../comments/comment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letzeisen@mi-corporation.com" TargetMode="External"/><Relationship Id="rId4" Type="http://schemas.openxmlformats.org/officeDocument/2006/relationships/hyperlink" Target="http://www.mi-corporation.com/" TargetMode="External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gif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636167"/>
                </a:solidFill>
                <a:latin typeface="Optima"/>
              </a:rPr>
              <a:t/>
            </a:r>
            <a:br>
              <a:rPr lang="en-US" sz="4400" dirty="0" smtClean="0">
                <a:solidFill>
                  <a:srgbClr val="636167"/>
                </a:solidFill>
                <a:latin typeface="Optima"/>
              </a:rPr>
            </a:br>
            <a:r>
              <a:rPr lang="en-US" sz="4400" dirty="0" smtClean="0">
                <a:solidFill>
                  <a:srgbClr val="636167"/>
                </a:solidFill>
                <a:latin typeface="Optima"/>
              </a:rPr>
              <a:t/>
            </a:r>
            <a:br>
              <a:rPr lang="en-US" sz="4400" dirty="0" smtClean="0">
                <a:solidFill>
                  <a:srgbClr val="636167"/>
                </a:solidFill>
                <a:latin typeface="Optima"/>
              </a:rPr>
            </a:br>
            <a:r>
              <a:rPr lang="en-US" sz="4400" dirty="0" smtClean="0">
                <a:solidFill>
                  <a:srgbClr val="636167"/>
                </a:solidFill>
                <a:latin typeface="Optima"/>
              </a:rPr>
              <a:t/>
            </a:r>
            <a:br>
              <a:rPr lang="en-US" sz="4400" dirty="0" smtClean="0">
                <a:solidFill>
                  <a:srgbClr val="636167"/>
                </a:solidFill>
                <a:latin typeface="Optima"/>
              </a:rPr>
            </a:br>
            <a:r>
              <a:rPr lang="en-US" sz="4400" dirty="0">
                <a:solidFill>
                  <a:srgbClr val="636167"/>
                </a:solidFill>
                <a:latin typeface="Optima"/>
              </a:rPr>
              <a:t/>
            </a:r>
            <a:br>
              <a:rPr lang="en-US" sz="4400" dirty="0">
                <a:solidFill>
                  <a:srgbClr val="636167"/>
                </a:solidFill>
                <a:latin typeface="Optima"/>
              </a:rPr>
            </a:br>
            <a:r>
              <a:rPr lang="en-US" sz="4400" dirty="0" smtClean="0">
                <a:solidFill>
                  <a:srgbClr val="636167"/>
                </a:solidFill>
                <a:latin typeface="Optima"/>
              </a:rPr>
              <a:t/>
            </a:r>
            <a:br>
              <a:rPr lang="en-US" sz="4400" dirty="0" smtClean="0">
                <a:solidFill>
                  <a:srgbClr val="636167"/>
                </a:solidFill>
                <a:latin typeface="Optima"/>
              </a:rPr>
            </a:br>
            <a:r>
              <a:rPr lang="en-US" sz="4900" dirty="0" smtClean="0">
                <a:solidFill>
                  <a:srgbClr val="636167"/>
                </a:solidFill>
                <a:latin typeface="Optima"/>
              </a:rPr>
              <a:t/>
            </a:r>
            <a:br>
              <a:rPr lang="en-US" sz="4900" dirty="0" smtClean="0">
                <a:solidFill>
                  <a:srgbClr val="636167"/>
                </a:solidFill>
                <a:latin typeface="Optima"/>
              </a:rPr>
            </a:br>
            <a:r>
              <a:rPr lang="en-US" sz="4400" dirty="0" smtClean="0">
                <a:solidFill>
                  <a:srgbClr val="636167"/>
                </a:solidFill>
                <a:latin typeface="Optima"/>
              </a:rPr>
              <a:t>Mobilizing </a:t>
            </a:r>
            <a:r>
              <a:rPr lang="en-US" sz="4400" dirty="0">
                <a:solidFill>
                  <a:srgbClr val="636167"/>
                </a:solidFill>
                <a:latin typeface="Optima"/>
              </a:rPr>
              <a:t>your Mission Critical </a:t>
            </a:r>
            <a:r>
              <a:rPr lang="en-US" sz="4400" dirty="0" smtClean="0">
                <a:solidFill>
                  <a:srgbClr val="636167"/>
                </a:solidFill>
                <a:latin typeface="Optima"/>
              </a:rPr>
              <a:t>Processes</a:t>
            </a:r>
            <a:br>
              <a:rPr lang="en-US" sz="4400" dirty="0" smtClean="0">
                <a:solidFill>
                  <a:srgbClr val="636167"/>
                </a:solidFill>
                <a:latin typeface="Optima"/>
              </a:rPr>
            </a:br>
            <a:endParaRPr lang="en-US" sz="4400" dirty="0">
              <a:solidFill>
                <a:srgbClr val="636167"/>
              </a:solidFill>
              <a:latin typeface="Optima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"/>
          <a:stretch/>
        </p:blipFill>
        <p:spPr>
          <a:xfrm>
            <a:off x="188605" y="0"/>
            <a:ext cx="3444930" cy="7003540"/>
          </a:xfrm>
          <a:ln>
            <a:solidFill>
              <a:schemeClr val="tx1"/>
            </a:solidFill>
          </a:ln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314699" y="5108842"/>
            <a:ext cx="7761767" cy="1391018"/>
          </a:xfrm>
        </p:spPr>
        <p:txBody>
          <a:bodyPr/>
          <a:lstStyle/>
          <a:p>
            <a:pPr algn="ctr"/>
            <a:r>
              <a:rPr lang="en-US" dirty="0">
                <a:latin typeface="Avenir Roman"/>
                <a:cs typeface="Avenir Roman"/>
              </a:rPr>
              <a:t>A </a:t>
            </a:r>
            <a:r>
              <a:rPr lang="en-US" dirty="0" err="1">
                <a:latin typeface="Avenir Roman"/>
                <a:cs typeface="Avenir Roman"/>
              </a:rPr>
              <a:t>Mi</a:t>
            </a:r>
            <a:r>
              <a:rPr lang="en-US" dirty="0">
                <a:latin typeface="Avenir Roman"/>
                <a:cs typeface="Avenir Roman"/>
              </a:rPr>
              <a:t>-</a:t>
            </a:r>
            <a:r>
              <a:rPr lang="en-US" dirty="0" smtClean="0">
                <a:latin typeface="Avenir Roman"/>
                <a:cs typeface="Avenir Roman"/>
              </a:rPr>
              <a:t>Corporation </a:t>
            </a:r>
            <a:r>
              <a:rPr lang="en-US" dirty="0">
                <a:latin typeface="Avenir Roman"/>
                <a:cs typeface="Avenir Roman"/>
              </a:rPr>
              <a:t>Overview, Live Demo &amp; Partner Training</a:t>
            </a:r>
          </a:p>
        </p:txBody>
      </p:sp>
    </p:spTree>
    <p:extLst>
      <p:ext uri="{BB962C8B-B14F-4D97-AF65-F5344CB8AC3E}">
        <p14:creationId xmlns:p14="http://schemas.microsoft.com/office/powerpoint/2010/main" val="235176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Reduction using Mobile Impact Platform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53" y="1695171"/>
            <a:ext cx="8815202" cy="4509110"/>
          </a:xfrm>
          <a:prstGeom prst="rect">
            <a:avLst/>
          </a:prstGeom>
        </p:spPr>
      </p:pic>
      <p:sp>
        <p:nvSpPr>
          <p:cNvPr id="19" name="Flowchart: Or 20"/>
          <p:cNvSpPr/>
          <p:nvPr/>
        </p:nvSpPr>
        <p:spPr>
          <a:xfrm>
            <a:off x="4747315" y="2883789"/>
            <a:ext cx="2519025" cy="2459705"/>
          </a:xfrm>
          <a:prstGeom prst="flowChartOr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29684" y="3497443"/>
            <a:ext cx="1314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3B3A3A"/>
                </a:solidFill>
                <a:latin typeface="+mj-lt"/>
              </a:rPr>
              <a:t>Supplies/ Resources</a:t>
            </a:r>
            <a:endParaRPr lang="en-US" sz="1700" dirty="0">
              <a:solidFill>
                <a:srgbClr val="3B3A3A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4259" y="4233274"/>
            <a:ext cx="1168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3B3A3A"/>
                </a:solidFill>
                <a:latin typeface="+mj-lt"/>
              </a:rPr>
              <a:t>Errors</a:t>
            </a:r>
            <a:endParaRPr lang="en-US" sz="1700" dirty="0">
              <a:solidFill>
                <a:srgbClr val="3B3A3A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8916" y="4240745"/>
            <a:ext cx="1168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solidFill>
                  <a:srgbClr val="3B3A3A"/>
                </a:solidFill>
                <a:latin typeface="+mj-lt"/>
              </a:rPr>
              <a:t>Delays</a:t>
            </a:r>
            <a:endParaRPr lang="en-US" sz="1700" dirty="0">
              <a:solidFill>
                <a:srgbClr val="3B3A3A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9001" y="3501071"/>
            <a:ext cx="1340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solidFill>
                  <a:srgbClr val="3B3A3A"/>
                </a:solidFill>
                <a:latin typeface="+mj-lt"/>
              </a:rPr>
              <a:t>Compliance/Reporting</a:t>
            </a:r>
            <a:endParaRPr lang="en-US" sz="1700" dirty="0">
              <a:solidFill>
                <a:srgbClr val="3B3A3A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607" y="3201072"/>
            <a:ext cx="2878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latin typeface="+mj-lt"/>
              </a:rPr>
              <a:t>Typical Paper Form Workflow</a:t>
            </a:r>
          </a:p>
          <a:p>
            <a:r>
              <a:rPr lang="en-US" sz="2800" dirty="0" smtClean="0">
                <a:solidFill>
                  <a:srgbClr val="3B3A3A"/>
                </a:solidFill>
                <a:latin typeface="+mj-lt"/>
              </a:rPr>
              <a:t>(Business case)</a:t>
            </a:r>
            <a:endParaRPr lang="en-US" sz="2800" dirty="0">
              <a:solidFill>
                <a:srgbClr val="3B3A3A"/>
              </a:solidFill>
              <a:latin typeface="+mj-lt"/>
            </a:endParaRPr>
          </a:p>
        </p:txBody>
      </p:sp>
      <p:pic>
        <p:nvPicPr>
          <p:cNvPr id="24" name="Picture 23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204" y="2397125"/>
            <a:ext cx="841534" cy="1015999"/>
          </a:xfrm>
          <a:prstGeom prst="rect">
            <a:avLst/>
          </a:prstGeom>
        </p:spPr>
      </p:pic>
      <p:pic>
        <p:nvPicPr>
          <p:cNvPr id="25" name="Picture 24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79" y="5121275"/>
            <a:ext cx="841534" cy="1015999"/>
          </a:xfrm>
          <a:prstGeom prst="rect">
            <a:avLst/>
          </a:prstGeom>
        </p:spPr>
      </p:pic>
      <p:pic>
        <p:nvPicPr>
          <p:cNvPr id="26" name="Picture 25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004" y="4543425"/>
            <a:ext cx="841534" cy="1015999"/>
          </a:xfrm>
          <a:prstGeom prst="rect">
            <a:avLst/>
          </a:prstGeom>
        </p:spPr>
      </p:pic>
      <p:pic>
        <p:nvPicPr>
          <p:cNvPr id="27" name="Picture 26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904" y="3473450"/>
            <a:ext cx="841534" cy="1015999"/>
          </a:xfrm>
          <a:prstGeom prst="rect">
            <a:avLst/>
          </a:prstGeom>
        </p:spPr>
      </p:pic>
      <p:pic>
        <p:nvPicPr>
          <p:cNvPr id="28" name="Picture 27" descr="X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03" y="2867025"/>
            <a:ext cx="1846117" cy="2228850"/>
          </a:xfrm>
          <a:prstGeom prst="rect">
            <a:avLst/>
          </a:prstGeom>
        </p:spPr>
      </p:pic>
      <p:pic>
        <p:nvPicPr>
          <p:cNvPr id="29" name="Picture 28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54" y="1797050"/>
            <a:ext cx="841534" cy="1015999"/>
          </a:xfrm>
          <a:prstGeom prst="rect">
            <a:avLst/>
          </a:prstGeom>
        </p:spPr>
      </p:pic>
      <p:pic>
        <p:nvPicPr>
          <p:cNvPr id="30" name="Picture 29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154" y="2457450"/>
            <a:ext cx="841534" cy="1015999"/>
          </a:xfrm>
          <a:prstGeom prst="rect">
            <a:avLst/>
          </a:prstGeom>
        </p:spPr>
      </p:pic>
      <p:pic>
        <p:nvPicPr>
          <p:cNvPr id="31" name="Picture 30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29" y="3451225"/>
            <a:ext cx="841534" cy="1015999"/>
          </a:xfrm>
          <a:prstGeom prst="rect">
            <a:avLst/>
          </a:prstGeom>
        </p:spPr>
      </p:pic>
      <p:pic>
        <p:nvPicPr>
          <p:cNvPr id="32" name="Picture 31" descr="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079" y="4492625"/>
            <a:ext cx="841534" cy="10159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62289" y="1636971"/>
            <a:ext cx="1262240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Design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74156" y="5585674"/>
            <a:ext cx="1681275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Complete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55777" y="1640761"/>
            <a:ext cx="736920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File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29128" y="2711839"/>
            <a:ext cx="903167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Print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4893" y="4620536"/>
            <a:ext cx="1701383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Distribute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04636" y="4658927"/>
            <a:ext cx="922919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Scan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32587" y="5540865"/>
            <a:ext cx="1082704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Route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2727" y="2667032"/>
            <a:ext cx="1043876" cy="523220"/>
          </a:xfrm>
          <a:prstGeom prst="rect">
            <a:avLst/>
          </a:prstGeom>
          <a:noFill/>
          <a:effectLst>
            <a:glow rad="101600">
              <a:srgbClr val="DEEBF6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B3A3A"/>
                </a:solidFill>
                <a:effectLst>
                  <a:glow rad="101600">
                    <a:srgbClr val="B4CBDF">
                      <a:alpha val="75000"/>
                    </a:srgbClr>
                  </a:glow>
                </a:effectLst>
                <a:latin typeface="+mj-lt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65149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Impact Platform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11078734"/>
              </p:ext>
            </p:extLst>
          </p:nvPr>
        </p:nvGraphicFramePr>
        <p:xfrm>
          <a:off x="1713947" y="1582310"/>
          <a:ext cx="10048562" cy="21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65552" y="3919993"/>
            <a:ext cx="628154" cy="890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47631" y="3919993"/>
            <a:ext cx="628154" cy="890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29710" y="3984929"/>
            <a:ext cx="628154" cy="890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58" y="1635760"/>
            <a:ext cx="10515600" cy="4206240"/>
          </a:xfrm>
        </p:spPr>
      </p:pic>
      <p:sp>
        <p:nvSpPr>
          <p:cNvPr id="4" name="Rectangle 3"/>
          <p:cNvSpPr/>
          <p:nvPr/>
        </p:nvSpPr>
        <p:spPr>
          <a:xfrm>
            <a:off x="1487714" y="2189238"/>
            <a:ext cx="2104571" cy="365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61619" y="2104571"/>
            <a:ext cx="2104571" cy="365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23429" y="2177143"/>
            <a:ext cx="2104571" cy="365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07089" y="2303329"/>
            <a:ext cx="2503714" cy="365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Mobile Impact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5" b="18538"/>
          <a:stretch/>
        </p:blipFill>
        <p:spPr>
          <a:xfrm>
            <a:off x="1780453" y="1164316"/>
            <a:ext cx="8590463" cy="4253320"/>
          </a:xfrm>
          <a:prstGeom prst="rect">
            <a:avLst/>
          </a:prstGeom>
          <a:effectLst>
            <a:reflection blurRad="6350" stA="220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883666" y="5655220"/>
            <a:ext cx="298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36167"/>
                </a:solidFill>
                <a:latin typeface="+mj-lt"/>
              </a:rPr>
              <a:t>Save : </a:t>
            </a:r>
            <a:endParaRPr lang="en-US" sz="2400" b="1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169" y="2260515"/>
            <a:ext cx="298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36167"/>
                </a:solidFill>
                <a:latin typeface="+mj-lt"/>
              </a:rPr>
              <a:t>Grow: </a:t>
            </a:r>
            <a:endParaRPr lang="en-US" sz="2400" b="1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2775035">
            <a:off x="6245885" y="5553757"/>
            <a:ext cx="10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Reduce Latency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8" name="TextBox 7"/>
          <p:cNvSpPr txBox="1"/>
          <p:nvPr/>
        </p:nvSpPr>
        <p:spPr>
          <a:xfrm rot="2775035">
            <a:off x="7035662" y="5631860"/>
            <a:ext cx="125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Improve Efficiency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9" name="TextBox 8"/>
          <p:cNvSpPr txBox="1"/>
          <p:nvPr/>
        </p:nvSpPr>
        <p:spPr>
          <a:xfrm rot="2775035">
            <a:off x="3686582" y="5658470"/>
            <a:ext cx="12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Improve Utilization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 rot="2775035">
            <a:off x="5344488" y="5640790"/>
            <a:ext cx="124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Improve Workflow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1" name="TextBox 10"/>
          <p:cNvSpPr txBox="1"/>
          <p:nvPr/>
        </p:nvSpPr>
        <p:spPr>
          <a:xfrm rot="2775035">
            <a:off x="4582511" y="5554302"/>
            <a:ext cx="100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Reduce Error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812" y="3985276"/>
            <a:ext cx="175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Improve</a:t>
            </a:r>
          </a:p>
          <a:p>
            <a:pPr algn="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Sales, Support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690" y="3234322"/>
            <a:ext cx="229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Improve</a:t>
            </a:r>
          </a:p>
          <a:p>
            <a:pPr algn="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Reporting Process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9509" y="2480588"/>
            <a:ext cx="165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Better Productivity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105" y="1718972"/>
            <a:ext cx="132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Higher Revenue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490" y="2419920"/>
            <a:ext cx="100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6361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Cleaner Data</a:t>
            </a:r>
            <a:endParaRPr lang="en-US" dirty="0">
              <a:ln w="0"/>
              <a:solidFill>
                <a:srgbClr val="6361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57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Mobile Impact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512" y="2397382"/>
            <a:ext cx="4776199" cy="446061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1811591"/>
            <a:ext cx="5044332" cy="95729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9000"/>
                </a:schemeClr>
              </a:gs>
              <a:gs pos="100000">
                <a:schemeClr val="bg1">
                  <a:alpha val="81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193B58"/>
                </a:solidFill>
              </a:rPr>
              <a:t>What Can We Do?</a:t>
            </a:r>
            <a:endParaRPr lang="en-US" dirty="0">
              <a:solidFill>
                <a:srgbClr val="193B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043" y="5477732"/>
            <a:ext cx="3474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Streamline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Employee </a:t>
            </a:r>
            <a:r>
              <a:rPr lang="en-US" dirty="0">
                <a:solidFill>
                  <a:srgbClr val="636167"/>
                </a:solidFill>
                <a:latin typeface="Avenir Roman"/>
                <a:cs typeface="Avenir Roman"/>
              </a:rPr>
              <a:t>P</a:t>
            </a: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roductivity</a:t>
            </a:r>
          </a:p>
          <a:p>
            <a:pPr algn="r"/>
            <a:endParaRPr lang="en-US" dirty="0">
              <a:solidFill>
                <a:srgbClr val="6361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588" y="4742976"/>
            <a:ext cx="339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Eliminate Redundant Processes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9215" y="4144815"/>
            <a:ext cx="294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Optimize Cost Efficiency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8470" y="3219320"/>
            <a:ext cx="341863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Accelerate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Information Processing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5999" y="2559409"/>
            <a:ext cx="237300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Increase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Data Accuracy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0445" y="1930722"/>
            <a:ext cx="2407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Gain A Competitive Edge</a:t>
            </a:r>
          </a:p>
        </p:txBody>
      </p:sp>
    </p:spTree>
    <p:extLst>
      <p:ext uri="{BB962C8B-B14F-4D97-AF65-F5344CB8AC3E}">
        <p14:creationId xmlns:p14="http://schemas.microsoft.com/office/powerpoint/2010/main" val="278480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Capabilities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19530" y="1571394"/>
            <a:ext cx="12502107" cy="4783735"/>
          </a:xfrm>
          <a:prstGeom prst="rect">
            <a:avLst/>
          </a:prstGeom>
          <a:solidFill>
            <a:srgbClr val="86BAC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523" y="2194599"/>
            <a:ext cx="6214195" cy="4087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8506" y="1731172"/>
            <a:ext cx="691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36167"/>
                </a:solidFill>
                <a:latin typeface="+mj-lt"/>
              </a:rPr>
              <a:t>No Connection? No Problem</a:t>
            </a:r>
            <a:endParaRPr lang="en-US" sz="4000" dirty="0">
              <a:solidFill>
                <a:srgbClr val="63616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9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23" y="1753123"/>
            <a:ext cx="1379703" cy="152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172" y="1820423"/>
            <a:ext cx="1250938" cy="1250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Impact Platform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26" y="4077475"/>
            <a:ext cx="1005183" cy="84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04" y="4853861"/>
            <a:ext cx="2312822" cy="163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7" y="2079112"/>
            <a:ext cx="2005863" cy="166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422" y="4868266"/>
            <a:ext cx="1214171" cy="1214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90" y="4721495"/>
            <a:ext cx="1378219" cy="164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283" y="4678788"/>
            <a:ext cx="1562831" cy="1504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874" y="2107555"/>
            <a:ext cx="1502575" cy="150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48" y="2447725"/>
            <a:ext cx="1520348" cy="111890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148066" y="4525842"/>
            <a:ext cx="2337405" cy="62145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82528" y="4539351"/>
            <a:ext cx="2323894" cy="661989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25912" y="4971671"/>
            <a:ext cx="13511" cy="540397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0"/>
          </p:cNvCxnSpPr>
          <p:nvPr/>
        </p:nvCxnSpPr>
        <p:spPr>
          <a:xfrm flipH="1" flipV="1">
            <a:off x="6201555" y="4944649"/>
            <a:ext cx="3134" cy="560887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205889" y="2026496"/>
            <a:ext cx="6008622" cy="1054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02110" y="2175106"/>
            <a:ext cx="5985379" cy="13510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24269" y="3570426"/>
            <a:ext cx="9731" cy="42852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29305" y="2967440"/>
            <a:ext cx="16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Management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46460" y="2965919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Payroll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5683" y="6213768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Employees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47397" y="6038612"/>
            <a:ext cx="162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Supervisors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2111" y="2177254"/>
            <a:ext cx="198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-Analytics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32396" y="3670451"/>
            <a:ext cx="235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-Enterprise 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Middleware Servers</a:t>
            </a:r>
            <a:endParaRPr lang="en-US" sz="20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27908" y="4496481"/>
            <a:ext cx="534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110129" y="1674615"/>
            <a:ext cx="185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Reports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21514" y="2601723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69367" y="452990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40273" y="360710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724917" y="1395411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3223" y="1655220"/>
            <a:ext cx="162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Charts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85564" y="6349687"/>
            <a:ext cx="2445493" cy="67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903" y="5501746"/>
            <a:ext cx="1484922" cy="1160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228" y="5505536"/>
            <a:ext cx="1484922" cy="1160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307" y="5492026"/>
            <a:ext cx="1484922" cy="1160939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558623" y="5777753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Servers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77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H="1">
            <a:off x="3039850" y="4425273"/>
            <a:ext cx="2325792" cy="572295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23" y="1753123"/>
            <a:ext cx="1379703" cy="152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172" y="1820423"/>
            <a:ext cx="1250938" cy="1250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Impact Platform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41" y="4141614"/>
            <a:ext cx="861522" cy="72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04" y="4853861"/>
            <a:ext cx="2312822" cy="163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7" y="2079112"/>
            <a:ext cx="2005863" cy="166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422" y="4868266"/>
            <a:ext cx="1214171" cy="1214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90" y="4721495"/>
            <a:ext cx="1378219" cy="164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283" y="4678788"/>
            <a:ext cx="1562831" cy="1504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874" y="2107555"/>
            <a:ext cx="1502575" cy="150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48" y="2447725"/>
            <a:ext cx="1520348" cy="111890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148066" y="4591538"/>
            <a:ext cx="2293396" cy="555763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46417" y="4528172"/>
            <a:ext cx="2361903" cy="73117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25912" y="5035809"/>
            <a:ext cx="13511" cy="540397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21881" y="5021618"/>
            <a:ext cx="5332" cy="54559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205889" y="2026496"/>
            <a:ext cx="6008622" cy="1054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02110" y="2175106"/>
            <a:ext cx="5985379" cy="13510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24269" y="3570426"/>
            <a:ext cx="9731" cy="42852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29305" y="2967440"/>
            <a:ext cx="16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Management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46460" y="2965919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Payroll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5683" y="6213768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Employees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47397" y="6038612"/>
            <a:ext cx="15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Supervisors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2111" y="2177254"/>
            <a:ext cx="198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-Analytics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54018" y="3490857"/>
            <a:ext cx="235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-Enterprise 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Middleware Servers</a:t>
            </a:r>
            <a:endParaRPr lang="en-US" sz="20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27908" y="4496481"/>
            <a:ext cx="534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110129" y="1674615"/>
            <a:ext cx="185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Reports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21514" y="2601723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30073" y="3594276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724917" y="1395411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3223" y="1655220"/>
            <a:ext cx="144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Charts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85564" y="6349687"/>
            <a:ext cx="2445493" cy="67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59" y="5682663"/>
            <a:ext cx="1237109" cy="967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755" y="5673626"/>
            <a:ext cx="1237109" cy="967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090" y="5672943"/>
            <a:ext cx="1237109" cy="9671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558623" y="5867546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Servers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6687034" y="4322929"/>
            <a:ext cx="2458249" cy="75450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Workflow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85" y="4027892"/>
            <a:ext cx="1345931" cy="136118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897994" y="4043413"/>
            <a:ext cx="1214994" cy="1228764"/>
            <a:chOff x="3346364" y="5274871"/>
            <a:chExt cx="1214994" cy="1228764"/>
          </a:xfrm>
        </p:grpSpPr>
        <p:sp>
          <p:nvSpPr>
            <p:cNvPr id="32" name="Rectangle 31"/>
            <p:cNvSpPr/>
            <p:nvPr/>
          </p:nvSpPr>
          <p:spPr>
            <a:xfrm>
              <a:off x="3720299" y="5644181"/>
              <a:ext cx="449002" cy="448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offfline data replicator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364" y="5274871"/>
              <a:ext cx="1214994" cy="1228764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20743456">
            <a:off x="3426080" y="3620120"/>
            <a:ext cx="161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36167"/>
                </a:solidFill>
                <a:latin typeface="+mj-lt"/>
              </a:rPr>
              <a:t>Offline Data Replicator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20724" y="5249236"/>
            <a:ext cx="16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Workflow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284824" y="452990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661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5" grpId="0"/>
      <p:bldP spid="76" grpId="0"/>
      <p:bldP spid="77" grpId="0"/>
      <p:bldP spid="70" grpId="0"/>
      <p:bldP spid="59" grpId="0"/>
      <p:bldP spid="62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H="1">
            <a:off x="3039850" y="4425273"/>
            <a:ext cx="2325792" cy="572295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23" y="1753123"/>
            <a:ext cx="1379703" cy="152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172" y="1820423"/>
            <a:ext cx="1250938" cy="1250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Impact Platform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41" y="4141614"/>
            <a:ext cx="861522" cy="72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04" y="4853861"/>
            <a:ext cx="2312822" cy="163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7" y="2079112"/>
            <a:ext cx="2005863" cy="166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422" y="4868266"/>
            <a:ext cx="1214171" cy="1214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90" y="4721495"/>
            <a:ext cx="1378219" cy="164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283" y="4678788"/>
            <a:ext cx="1562831" cy="1504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874" y="2107555"/>
            <a:ext cx="1502575" cy="150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48" y="2447725"/>
            <a:ext cx="1520348" cy="111890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148066" y="4591538"/>
            <a:ext cx="2293396" cy="555763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46417" y="4528172"/>
            <a:ext cx="2361903" cy="73117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25912" y="5035809"/>
            <a:ext cx="13511" cy="540397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21881" y="5021618"/>
            <a:ext cx="5332" cy="54559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205889" y="2026496"/>
            <a:ext cx="6008622" cy="1054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02110" y="2175106"/>
            <a:ext cx="5985379" cy="13510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24269" y="3570426"/>
            <a:ext cx="9731" cy="42852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29305" y="2967440"/>
            <a:ext cx="16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Management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46460" y="2965919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Payroll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5683" y="6213768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Employees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47397" y="6038612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Supervisors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2111" y="2177254"/>
            <a:ext cx="198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-Analytics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54018" y="3490857"/>
            <a:ext cx="235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-Enterprise 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Middleware Servers</a:t>
            </a:r>
            <a:endParaRPr lang="en-US" sz="20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27908" y="4496481"/>
            <a:ext cx="534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110129" y="1674615"/>
            <a:ext cx="185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Reports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21514" y="2601723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30073" y="3594276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724917" y="1395411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3223" y="1655220"/>
            <a:ext cx="13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Charts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85564" y="6349687"/>
            <a:ext cx="2445493" cy="67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59" y="5682663"/>
            <a:ext cx="1237109" cy="967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755" y="5673626"/>
            <a:ext cx="1237109" cy="967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090" y="5672943"/>
            <a:ext cx="1237109" cy="9671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558623" y="5867546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Servers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6687034" y="4322929"/>
            <a:ext cx="2458249" cy="75450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Workflow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85" y="4027892"/>
            <a:ext cx="1345931" cy="136118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120724" y="5249236"/>
            <a:ext cx="16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Workflow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284824" y="452990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234633" y="-246976"/>
            <a:ext cx="15062521" cy="760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426080" y="3620120"/>
            <a:ext cx="1686908" cy="1652057"/>
            <a:chOff x="3426080" y="3620120"/>
            <a:chExt cx="1686908" cy="1652057"/>
          </a:xfrm>
        </p:grpSpPr>
        <p:grpSp>
          <p:nvGrpSpPr>
            <p:cNvPr id="33" name="Group 32"/>
            <p:cNvGrpSpPr/>
            <p:nvPr/>
          </p:nvGrpSpPr>
          <p:grpSpPr>
            <a:xfrm>
              <a:off x="3897994" y="4043413"/>
              <a:ext cx="1214994" cy="1228764"/>
              <a:chOff x="3346364" y="5274871"/>
              <a:chExt cx="1214994" cy="122876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720299" y="5644181"/>
                <a:ext cx="449002" cy="4489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 descr="offfline data replicator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6364" y="5274871"/>
                <a:ext cx="1214994" cy="1228764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 rot="20743456">
              <a:off x="3426080" y="3620120"/>
              <a:ext cx="1614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36167"/>
                  </a:solidFill>
                  <a:latin typeface="+mj-lt"/>
                </a:rPr>
                <a:t>Offline Data Replicator</a:t>
              </a:r>
              <a:endParaRPr lang="en-US" dirty="0">
                <a:solidFill>
                  <a:srgbClr val="636167"/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12192000" cy="6945590"/>
            <a:chOff x="853946" y="-87590"/>
            <a:chExt cx="12192000" cy="6945590"/>
          </a:xfrm>
        </p:grpSpPr>
        <p:pic>
          <p:nvPicPr>
            <p:cNvPr id="49" name="Picture 48" descr="Screen Shot 2016-06-01 at 3.34.51 PM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946" y="-87590"/>
              <a:ext cx="12192000" cy="685443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86790" y="6306459"/>
              <a:ext cx="1051011" cy="551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103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021E-6 2.0842E-6 L 0.15475 -0.11566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H="1">
            <a:off x="3039850" y="4425273"/>
            <a:ext cx="2325792" cy="572295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23" y="1753123"/>
            <a:ext cx="1379703" cy="152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172" y="1820423"/>
            <a:ext cx="1250938" cy="1250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Impact Platform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41" y="4141614"/>
            <a:ext cx="861522" cy="72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04" y="4853861"/>
            <a:ext cx="2312822" cy="163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7" y="2079112"/>
            <a:ext cx="2005863" cy="166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422" y="4868266"/>
            <a:ext cx="1214171" cy="1214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90" y="4721495"/>
            <a:ext cx="1378219" cy="164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283" y="4678788"/>
            <a:ext cx="1562831" cy="1504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874" y="2107555"/>
            <a:ext cx="1502575" cy="150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48" y="2447725"/>
            <a:ext cx="1520348" cy="111890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148066" y="4591538"/>
            <a:ext cx="2293396" cy="555763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46417" y="4528172"/>
            <a:ext cx="2361903" cy="73117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25912" y="5035809"/>
            <a:ext cx="13511" cy="540397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21881" y="5021618"/>
            <a:ext cx="5332" cy="54559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205889" y="2026496"/>
            <a:ext cx="6008622" cy="10548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02110" y="2175106"/>
            <a:ext cx="5985379" cy="13510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24269" y="3570426"/>
            <a:ext cx="9731" cy="42852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29305" y="2967440"/>
            <a:ext cx="16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Management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46460" y="2965919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Payroll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5683" y="6213768"/>
            <a:ext cx="13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Employees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47397" y="6038612"/>
            <a:ext cx="15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6167"/>
                </a:solidFill>
                <a:latin typeface="+mj-lt"/>
              </a:rPr>
              <a:t>Supervisors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2111" y="2177254"/>
            <a:ext cx="198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-Analytics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54018" y="3490857"/>
            <a:ext cx="235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</a:t>
            </a:r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-Enterprise 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Middleware Servers</a:t>
            </a:r>
            <a:endParaRPr lang="en-US" sz="20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27908" y="4496481"/>
            <a:ext cx="534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110129" y="1674615"/>
            <a:ext cx="185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Reports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21514" y="2601723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30073" y="3594276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724917" y="1395411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3223" y="1655220"/>
            <a:ext cx="144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3E76F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Charts</a:t>
            </a:r>
            <a:endParaRPr lang="en-US" sz="2800" b="1" spc="50" dirty="0">
              <a:ln w="0"/>
              <a:solidFill>
                <a:srgbClr val="3E76F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85564" y="6349687"/>
            <a:ext cx="2445493" cy="67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59" y="5682663"/>
            <a:ext cx="1237109" cy="967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755" y="5673626"/>
            <a:ext cx="1237109" cy="967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090" y="5672943"/>
            <a:ext cx="1237109" cy="9671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558623" y="5867546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139700">
                    <a:srgbClr val="3E76F5">
                      <a:alpha val="84000"/>
                    </a:srgbClr>
                  </a:glow>
                </a:effectLst>
                <a:latin typeface="+mj-lt"/>
              </a:rPr>
              <a:t>Servers</a:t>
            </a:r>
            <a:endParaRPr lang="en-US" sz="2400" dirty="0">
              <a:solidFill>
                <a:schemeClr val="bg1"/>
              </a:solidFill>
              <a:effectLst>
                <a:glow rad="139700">
                  <a:srgbClr val="3E76F5">
                    <a:alpha val="84000"/>
                  </a:srgbClr>
                </a:glow>
              </a:effectLst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6687034" y="4322929"/>
            <a:ext cx="2458249" cy="754506"/>
          </a:xfrm>
          <a:prstGeom prst="straightConnector1">
            <a:avLst/>
          </a:prstGeom>
          <a:ln w="50800">
            <a:solidFill>
              <a:srgbClr val="3B3B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97994" y="4043413"/>
            <a:ext cx="1214994" cy="1228764"/>
            <a:chOff x="3346364" y="5274871"/>
            <a:chExt cx="1214994" cy="1228764"/>
          </a:xfrm>
        </p:grpSpPr>
        <p:sp>
          <p:nvSpPr>
            <p:cNvPr id="32" name="Rectangle 31"/>
            <p:cNvSpPr/>
            <p:nvPr/>
          </p:nvSpPr>
          <p:spPr>
            <a:xfrm>
              <a:off x="3720299" y="5644181"/>
              <a:ext cx="449002" cy="448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offfline data replicator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364" y="5274871"/>
              <a:ext cx="1214994" cy="1228764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20743456">
            <a:off x="3426080" y="3620120"/>
            <a:ext cx="161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36167"/>
                </a:solidFill>
                <a:latin typeface="+mj-lt"/>
              </a:rPr>
              <a:t>Offline Data Replicator</a:t>
            </a:r>
            <a:endParaRPr lang="en-US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284824" y="452990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pic>
        <p:nvPicPr>
          <p:cNvPr id="3" name="Picture 2" descr="logo_msSQL2005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766" y="5435544"/>
            <a:ext cx="1487020" cy="574531"/>
          </a:xfrm>
          <a:prstGeom prst="rect">
            <a:avLst/>
          </a:prstGeom>
        </p:spPr>
      </p:pic>
      <p:pic>
        <p:nvPicPr>
          <p:cNvPr id="17" name="Picture 16" descr="OracleDatabase-01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580" y="5402822"/>
            <a:ext cx="1308352" cy="641833"/>
          </a:xfrm>
          <a:prstGeom prst="rect">
            <a:avLst/>
          </a:prstGeom>
        </p:spPr>
      </p:pic>
      <p:pic>
        <p:nvPicPr>
          <p:cNvPr id="18" name="Picture 17" descr="postgresql-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528" y="5948668"/>
            <a:ext cx="1702058" cy="781272"/>
          </a:xfrm>
          <a:prstGeom prst="rect">
            <a:avLst/>
          </a:prstGeom>
        </p:spPr>
      </p:pic>
      <p:pic>
        <p:nvPicPr>
          <p:cNvPr id="19" name="Picture 18" descr="AAEAAQAAAAAAAAKEAAAAJGE4NTk4OThlLTEwOTgtNDRlZS05OGY0LWVkZGM2NjhhOGZhMQ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858" y="5226280"/>
            <a:ext cx="1702990" cy="975926"/>
          </a:xfrm>
          <a:prstGeom prst="rect">
            <a:avLst/>
          </a:prstGeom>
        </p:spPr>
      </p:pic>
      <p:pic>
        <p:nvPicPr>
          <p:cNvPr id="20" name="Picture 19" descr="MySQL.svg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91" y="5966600"/>
            <a:ext cx="1221266" cy="6316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50135" y="5456878"/>
            <a:ext cx="1938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solidFill>
                  <a:srgbClr val="636167"/>
                </a:solidFill>
                <a:latin typeface="+mj-lt"/>
              </a:rPr>
              <a:t>Sample systems or </a:t>
            </a:r>
          </a:p>
          <a:p>
            <a:pPr algn="r"/>
            <a:r>
              <a:rPr lang="en-US" sz="1400" b="1" dirty="0" smtClean="0">
                <a:solidFill>
                  <a:srgbClr val="636167"/>
                </a:solidFill>
                <a:latin typeface="+mj-lt"/>
              </a:rPr>
              <a:t>relational data source:</a:t>
            </a:r>
            <a:endParaRPr lang="en-US" sz="1400" b="1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 rot="20929406">
            <a:off x="6723627" y="3882002"/>
            <a:ext cx="1428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solidFill>
                  <a:srgbClr val="636167"/>
                </a:solidFill>
                <a:latin typeface="+mj-lt"/>
              </a:rPr>
              <a:t>Data &amp; </a:t>
            </a:r>
          </a:p>
          <a:p>
            <a:pPr algn="r"/>
            <a:r>
              <a:rPr lang="en-US" sz="1400" b="1" dirty="0" smtClean="0">
                <a:solidFill>
                  <a:srgbClr val="636167"/>
                </a:solidFill>
                <a:latin typeface="+mj-lt"/>
              </a:rPr>
              <a:t>schema services</a:t>
            </a:r>
            <a:endParaRPr lang="en-US" sz="1400" b="1" dirty="0">
              <a:solidFill>
                <a:srgbClr val="636167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 rot="20844045">
            <a:off x="5249725" y="3837852"/>
            <a:ext cx="1365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36167"/>
                </a:solidFill>
                <a:latin typeface="+mj-lt"/>
              </a:rPr>
              <a:t>Client data API</a:t>
            </a:r>
          </a:p>
          <a:p>
            <a:pPr algn="ctr"/>
            <a:r>
              <a:rPr lang="en-US" sz="1400" b="1" dirty="0" smtClean="0">
                <a:solidFill>
                  <a:srgbClr val="636167"/>
                </a:solidFill>
                <a:latin typeface="+mj-lt"/>
              </a:rPr>
              <a:t>&amp; sync server</a:t>
            </a:r>
            <a:endParaRPr lang="en-US" sz="1400" b="1" dirty="0">
              <a:solidFill>
                <a:srgbClr val="63616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4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19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0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37 -0.1876 " pathEditMode="relative" ptsTypes="AA">
                                      <p:cBhvr>
                                        <p:cTn id="2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71" grpId="0"/>
      <p:bldP spid="71" grpId="1"/>
      <p:bldP spid="72" grpId="0"/>
      <p:bldP spid="72" grpId="1"/>
      <p:bldP spid="72" grpId="2"/>
      <p:bldP spid="73" grpId="0"/>
      <p:bldP spid="73" grpId="1"/>
      <p:bldP spid="73" grpId="2"/>
      <p:bldP spid="75" grpId="0"/>
      <p:bldP spid="75" grpId="1"/>
      <p:bldP spid="76" grpId="0"/>
      <p:bldP spid="76" grpId="1"/>
      <p:bldP spid="76" grpId="2"/>
      <p:bldP spid="77" grpId="0"/>
      <p:bldP spid="77" grpId="1"/>
      <p:bldP spid="77" grpId="2"/>
      <p:bldP spid="70" grpId="0"/>
      <p:bldP spid="70" grpId="1"/>
      <p:bldP spid="59" grpId="0"/>
      <p:bldP spid="59" grpId="1"/>
      <p:bldP spid="74" grpId="0"/>
      <p:bldP spid="74" grpId="1"/>
      <p:bldP spid="74" grpId="2"/>
      <p:bldP spid="25" grpId="0"/>
      <p:bldP spid="56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0112" y="898282"/>
            <a:ext cx="10515600" cy="684327"/>
          </a:xfrm>
        </p:spPr>
        <p:txBody>
          <a:bodyPr>
            <a:normAutofit fontScale="90000"/>
          </a:bodyPr>
          <a:lstStyle/>
          <a:p>
            <a:r>
              <a:rPr lang="en-US" dirty="0"/>
              <a:t>SQL Lite </a:t>
            </a:r>
            <a:r>
              <a:rPr lang="en-US" dirty="0" smtClean="0"/>
              <a:t>DB, Replicator, Sync </a:t>
            </a:r>
            <a:r>
              <a:rPr lang="en-US" dirty="0"/>
              <a:t>Services 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133C6B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venir Roman"/>
                <a:cs typeface="Avenir Roman"/>
              </a:rPr>
              <a:t>Mi</a:t>
            </a:r>
            <a:r>
              <a:rPr lang="en-US" dirty="0">
                <a:solidFill>
                  <a:srgbClr val="133C6B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venir Roman"/>
                <a:cs typeface="Avenir Roman"/>
              </a:rPr>
              <a:t>-Corporation Offline Data Replication Module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Offline Data Replication Modu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134" y="2445064"/>
            <a:ext cx="9060976" cy="3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809" y="2914952"/>
            <a:ext cx="114904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Sample Systems </a:t>
            </a:r>
          </a:p>
          <a:p>
            <a:pPr algn="r"/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or any </a:t>
            </a:r>
          </a:p>
          <a:p>
            <a:pPr algn="r"/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Relational</a:t>
            </a:r>
          </a:p>
          <a:p>
            <a:pPr algn="r"/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Data 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2856" y="3338284"/>
            <a:ext cx="14514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Data side schema &amp; row API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10875" y="2873827"/>
            <a:ext cx="14514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Replicator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5923" y="5812970"/>
            <a:ext cx="14514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C7C81"/>
                </a:solidFill>
                <a:latin typeface="Avenir Roman"/>
                <a:cs typeface="Avenir Roman"/>
              </a:rPr>
              <a:t>SQLite DB</a:t>
            </a:r>
          </a:p>
        </p:txBody>
      </p:sp>
    </p:spTree>
    <p:extLst>
      <p:ext uri="{BB962C8B-B14F-4D97-AF65-F5344CB8AC3E}">
        <p14:creationId xmlns:p14="http://schemas.microsoft.com/office/powerpoint/2010/main" val="112408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461172">
            <a:off x="975965" y="735825"/>
            <a:ext cx="2901843" cy="2844726"/>
          </a:xfrm>
          <a:prstGeom prst="rect">
            <a:avLst/>
          </a:prstGeom>
          <a:solidFill>
            <a:srgbClr val="E577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502197">
            <a:off x="973354" y="1615283"/>
            <a:ext cx="2885190" cy="8664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468483" y="1028755"/>
            <a:ext cx="7342238" cy="5057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Introductions &amp; Project Information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7EA9CA">
                    <a:lumMod val="50000"/>
                  </a:srgbClr>
                </a:solidFill>
                <a:latin typeface="Optima"/>
              </a:rPr>
              <a:t>Mi</a:t>
            </a:r>
            <a:r>
              <a:rPr lang="en-US" dirty="0" smtClean="0">
                <a:solidFill>
                  <a:srgbClr val="7EA9CA">
                    <a:lumMod val="50000"/>
                  </a:srgbClr>
                </a:solidFill>
                <a:latin typeface="Optima"/>
              </a:rPr>
              <a:t>-Corporation Corporate Background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7EA9CA">
                    <a:lumMod val="50000"/>
                  </a:srgbClr>
                </a:solidFill>
                <a:latin typeface="Optima"/>
              </a:rPr>
              <a:t>Product Overviews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Production Presentation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Q&amp;A, Wrap up, Summary, Next Steps</a:t>
            </a:r>
          </a:p>
          <a:p>
            <a:pPr marL="0" indent="0">
              <a:buFontTx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842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Impact Platform Architecture</a:t>
            </a:r>
            <a:endParaRPr lang="en-US" dirty="0"/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2201" y="1844308"/>
            <a:ext cx="1017206" cy="101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1622" y="3332469"/>
            <a:ext cx="904603" cy="108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32385" y="1850867"/>
            <a:ext cx="764696" cy="10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48622" y="3386094"/>
            <a:ext cx="1099787" cy="9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20555" y="5010522"/>
            <a:ext cx="1099787" cy="10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8900" y="1817191"/>
            <a:ext cx="1099787" cy="10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7114" y="3309789"/>
            <a:ext cx="1099787" cy="10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99143" y="5056302"/>
            <a:ext cx="1099787" cy="10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4189" y="5246539"/>
            <a:ext cx="1099788" cy="9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280" y="4728489"/>
            <a:ext cx="1126064" cy="1399971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2443961" y="2369566"/>
            <a:ext cx="2622670" cy="197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322684">
            <a:off x="9187690" y="3067952"/>
            <a:ext cx="1180267" cy="20631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52328" flipV="1">
            <a:off x="6091531" y="3102212"/>
            <a:ext cx="3923500" cy="1981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8306811">
            <a:off x="7567073" y="3048354"/>
            <a:ext cx="1079070" cy="198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263270">
            <a:off x="5765615" y="4503458"/>
            <a:ext cx="1257502" cy="2072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055303">
            <a:off x="5981768" y="3008702"/>
            <a:ext cx="921716" cy="1937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3080510" y="5458027"/>
            <a:ext cx="2256339" cy="2026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 flipH="1">
            <a:off x="6350176" y="5371680"/>
            <a:ext cx="1696477" cy="207938"/>
          </a:xfrm>
          <a:prstGeom prst="leftRightArrow">
            <a:avLst/>
          </a:prstGeom>
          <a:pattFill prst="dkUpDiag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bg1"/>
                  </a:gs>
                  <a:gs pos="49813">
                    <a:srgbClr val="88AECA"/>
                  </a:gs>
                  <a:gs pos="7640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34" name="Left-Right Arrow 33"/>
          <p:cNvSpPr/>
          <p:nvPr/>
        </p:nvSpPr>
        <p:spPr>
          <a:xfrm rot="17840604" flipH="1">
            <a:off x="9677078" y="4425857"/>
            <a:ext cx="803587" cy="203360"/>
          </a:xfrm>
          <a:prstGeom prst="leftRightArrow">
            <a:avLst/>
          </a:prstGeom>
          <a:pattFill prst="dkUpDiag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bg1"/>
                  </a:gs>
                  <a:gs pos="49813">
                    <a:srgbClr val="88AECA"/>
                  </a:gs>
                  <a:gs pos="7640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35" name="Left-Right Arrow 34"/>
          <p:cNvSpPr/>
          <p:nvPr/>
        </p:nvSpPr>
        <p:spPr>
          <a:xfrm rot="10800000" flipH="1">
            <a:off x="4422384" y="3819316"/>
            <a:ext cx="2427700" cy="206656"/>
          </a:xfrm>
          <a:prstGeom prst="leftRightArrow">
            <a:avLst/>
          </a:prstGeom>
          <a:pattFill prst="dkUpDiag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bg1"/>
                  </a:gs>
                  <a:gs pos="49813">
                    <a:srgbClr val="88AECA"/>
                  </a:gs>
                  <a:gs pos="7640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61579" y="1791358"/>
            <a:ext cx="1819817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Dynamics CRM,</a:t>
            </a:r>
          </a:p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Other Backend </a:t>
            </a:r>
          </a:p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Database </a:t>
            </a:r>
            <a:endParaRPr lang="en-US" sz="17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6863" y="1869466"/>
            <a:ext cx="11884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Designer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49502" y="2904639"/>
            <a:ext cx="8096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Paper</a:t>
            </a:r>
          </a:p>
          <a:p>
            <a:pPr algn="r"/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Forms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50343" y="4249981"/>
            <a:ext cx="16678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Offline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Data </a:t>
            </a:r>
          </a:p>
          <a:p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Replicator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89569" y="3567095"/>
            <a:ext cx="1742873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Mi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-Enterprise</a:t>
            </a:r>
          </a:p>
          <a:p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Middleware</a:t>
            </a:r>
          </a:p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Server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27462" y="4409577"/>
            <a:ext cx="119776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Workflow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0221" y="5125912"/>
            <a:ext cx="162301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7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Mi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-Analytics</a:t>
            </a:r>
          </a:p>
          <a:p>
            <a:pPr algn="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 Server</a:t>
            </a:r>
          </a:p>
          <a:p>
            <a:pPr algn="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Oracle</a:t>
            </a:r>
          </a:p>
          <a:p>
            <a:pPr algn="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Customer DBs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42244" y="4776050"/>
            <a:ext cx="10621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Data </a:t>
            </a:r>
          </a:p>
          <a:p>
            <a:pPr algn="ctr"/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Exports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02938" y="5040140"/>
            <a:ext cx="15597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Any </a:t>
            </a:r>
          </a:p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Device</a:t>
            </a:r>
          </a:p>
          <a:p>
            <a:r>
              <a:rPr lang="en-US" sz="1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olas" pitchFamily="49" charset="0"/>
                <a:cs typeface="Consolas" pitchFamily="49" charset="0"/>
              </a:rPr>
              <a:t>&amp; Online/Offline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3126" y="6100637"/>
            <a:ext cx="184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0"/>
                <a:solidFill>
                  <a:srgbClr val="AE6E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Roman"/>
                <a:cs typeface="Avenir Roman"/>
              </a:rPr>
              <a:t>SQL lite</a:t>
            </a:r>
            <a:endParaRPr lang="en-US" sz="1600" dirty="0">
              <a:ln w="0"/>
              <a:solidFill>
                <a:srgbClr val="AE6E2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47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58542" y="6317601"/>
            <a:ext cx="2121229" cy="648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-Corporation Sales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251" y="1159270"/>
            <a:ext cx="7921728" cy="5806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574" y="1992045"/>
            <a:ext cx="929918" cy="923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61" y="1944471"/>
            <a:ext cx="925786" cy="925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133" y="3527244"/>
            <a:ext cx="983051" cy="906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172" y="4249093"/>
            <a:ext cx="1001544" cy="915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36" y="5101694"/>
            <a:ext cx="929918" cy="929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512" y="5046493"/>
            <a:ext cx="929918" cy="925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934873" y="1594879"/>
            <a:ext cx="5102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333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6590" y="1577906"/>
            <a:ext cx="5102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333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8630" y="3077646"/>
            <a:ext cx="510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333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4037" y="4425083"/>
            <a:ext cx="510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333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747" y="4720136"/>
            <a:ext cx="510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333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94971" y="5275897"/>
            <a:ext cx="510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333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2697" y="2911670"/>
            <a:ext cx="11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Evaluate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1154" y="1729897"/>
            <a:ext cx="11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Decide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001" y="4321553"/>
            <a:ext cx="11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Select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2434" y="4854376"/>
            <a:ext cx="11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Manage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5447" y="5999108"/>
            <a:ext cx="11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Measure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11102" y="6022120"/>
            <a:ext cx="120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Roman"/>
                <a:cs typeface="Avenir Roman"/>
              </a:rPr>
              <a:t>Celebrate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77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-Enterprise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653" y="1675238"/>
            <a:ext cx="7243081" cy="50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624169"/>
            <a:ext cx="12192000" cy="5760720"/>
          </a:xfrm>
          <a:prstGeom prst="rect">
            <a:avLst/>
          </a:prstGeom>
          <a:gradFill>
            <a:gsLst>
              <a:gs pos="0">
                <a:schemeClr val="bg1"/>
              </a:gs>
              <a:gs pos="37000">
                <a:srgbClr val="FCFCFC"/>
              </a:gs>
              <a:gs pos="45690">
                <a:srgbClr val="FBFBFB"/>
              </a:gs>
              <a:gs pos="26000">
                <a:srgbClr val="FFFFFF"/>
              </a:gs>
              <a:gs pos="14000">
                <a:srgbClr val="FFFFFF"/>
              </a:gs>
              <a:gs pos="59000">
                <a:srgbClr val="F4F4F4"/>
              </a:gs>
              <a:gs pos="70000">
                <a:srgbClr val="F3F3F4"/>
              </a:gs>
              <a:gs pos="80000">
                <a:srgbClr val="E6E6E7"/>
              </a:gs>
              <a:gs pos="91000">
                <a:srgbClr val="DBDCDD"/>
              </a:gs>
              <a:gs pos="100000">
                <a:srgbClr val="CFD0D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-Enterprise Apps</a:t>
            </a:r>
            <a:endParaRPr lang="en-US" dirty="0"/>
          </a:p>
        </p:txBody>
      </p:sp>
      <p:pic>
        <p:nvPicPr>
          <p:cNvPr id="4" name="Picture 3" descr="WRENCH.png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6" y="1681733"/>
            <a:ext cx="2583165" cy="2265237"/>
          </a:xfrm>
          <a:prstGeom prst="rect">
            <a:avLst/>
          </a:prstGeom>
        </p:spPr>
      </p:pic>
      <p:pic>
        <p:nvPicPr>
          <p:cNvPr id="5" name="Picture 4" descr="DESKTOP.png"/>
          <p:cNvPicPr>
            <a:picLocks noChangeAspect="1"/>
          </p:cNvPicPr>
          <p:nvPr/>
        </p:nvPicPr>
        <p:blipFill>
          <a:blip r:embed="rId3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035" y="1317309"/>
            <a:ext cx="3595412" cy="3595412"/>
          </a:xfrm>
          <a:prstGeom prst="rect">
            <a:avLst/>
          </a:prstGeom>
        </p:spPr>
      </p:pic>
      <p:pic>
        <p:nvPicPr>
          <p:cNvPr id="6" name="Picture 5" descr="IPAD2.png"/>
          <p:cNvPicPr>
            <a:picLocks noChangeAspect="1"/>
          </p:cNvPicPr>
          <p:nvPr/>
        </p:nvPicPr>
        <p:blipFill>
          <a:blip r:embed="rId4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79" y="3986251"/>
            <a:ext cx="3855921" cy="2604374"/>
          </a:xfrm>
          <a:prstGeom prst="rect">
            <a:avLst/>
          </a:prstGeom>
        </p:spPr>
      </p:pic>
      <p:pic>
        <p:nvPicPr>
          <p:cNvPr id="7" name="Picture 6" descr="data.png"/>
          <p:cNvPicPr>
            <a:picLocks noChangeAspect="1"/>
          </p:cNvPicPr>
          <p:nvPr/>
        </p:nvPicPr>
        <p:blipFill>
          <a:blip r:embed="rId5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055" y="3955480"/>
            <a:ext cx="2249500" cy="2713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037" y="2379773"/>
            <a:ext cx="1592952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33C6B"/>
                </a:solidFill>
                <a:latin typeface="Avenir Roman"/>
                <a:cs typeface="Avenir Roman"/>
              </a:rPr>
              <a:t>BYOT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470" y="2070886"/>
            <a:ext cx="3649920" cy="193899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133C6B"/>
                </a:solidFill>
                <a:latin typeface="Avenir Roman"/>
                <a:cs typeface="Avenir Roman"/>
              </a:rPr>
              <a:t>Mi</a:t>
            </a:r>
            <a:r>
              <a:rPr lang="en-US" sz="4000" b="1" dirty="0" smtClean="0">
                <a:solidFill>
                  <a:srgbClr val="133C6B"/>
                </a:solidFill>
                <a:latin typeface="Avenir Roman"/>
                <a:cs typeface="Avenir Roman"/>
              </a:rPr>
              <a:t>-Enterprise Middleware Server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3110" y="2093898"/>
            <a:ext cx="4346613" cy="132343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33C6B"/>
                </a:solidFill>
                <a:latin typeface="Avenir Roman"/>
                <a:cs typeface="Avenir Roman"/>
              </a:rPr>
              <a:t>Enterprise/LOB 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5684" y="4958288"/>
            <a:ext cx="1592952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33C6B"/>
                </a:solidFill>
                <a:latin typeface="Avenir Roman"/>
                <a:cs typeface="Avenir Roman"/>
              </a:rPr>
              <a:t>Apps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8013" y="4563345"/>
            <a:ext cx="3848075" cy="193899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33C6B"/>
                </a:solidFill>
                <a:latin typeface="Avenir Roman"/>
                <a:cs typeface="Avenir Roman"/>
              </a:rPr>
              <a:t>Data Replication Server</a:t>
            </a:r>
          </a:p>
        </p:txBody>
      </p:sp>
      <p:sp>
        <p:nvSpPr>
          <p:cNvPr id="13" name="Down Arrow 12"/>
          <p:cNvSpPr/>
          <p:nvPr/>
        </p:nvSpPr>
        <p:spPr>
          <a:xfrm rot="19380000">
            <a:off x="1858908" y="3539060"/>
            <a:ext cx="284196" cy="667665"/>
          </a:xfrm>
          <a:prstGeom prst="downArrow">
            <a:avLst/>
          </a:prstGeom>
          <a:solidFill>
            <a:srgbClr val="909191"/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486026" y="2371973"/>
            <a:ext cx="1343149" cy="289492"/>
          </a:xfrm>
          <a:prstGeom prst="rightArrow">
            <a:avLst/>
          </a:prstGeom>
          <a:solidFill>
            <a:srgbClr val="909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63024" y="4893938"/>
            <a:ext cx="3678693" cy="293892"/>
          </a:xfrm>
          <a:prstGeom prst="rightArrow">
            <a:avLst/>
          </a:prstGeom>
          <a:solidFill>
            <a:srgbClr val="909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294920" y="2395230"/>
            <a:ext cx="731898" cy="299599"/>
          </a:xfrm>
          <a:prstGeom prst="rightArrow">
            <a:avLst/>
          </a:prstGeom>
          <a:solidFill>
            <a:srgbClr val="909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420000">
            <a:off x="7887396" y="4006003"/>
            <a:ext cx="273896" cy="568818"/>
          </a:xfrm>
          <a:prstGeom prst="downArrow">
            <a:avLst/>
          </a:prstGeom>
          <a:solidFill>
            <a:srgbClr val="909191"/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48573370"/>
              </p:ext>
            </p:extLst>
          </p:nvPr>
        </p:nvGraphicFramePr>
        <p:xfrm>
          <a:off x="412955" y="1551531"/>
          <a:ext cx="11586333" cy="517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Case: Typical Mobile App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495" y="2686100"/>
            <a:ext cx="10782673" cy="28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8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E1471E-E36D-4DF2-84C8-A886E688B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888157-6E84-4F8E-9DC9-61DD9EC2C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ECCE60-C434-40F4-944D-C03EC0AE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06AB78-479F-4586-8664-65E014E3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DA5FE6-2271-422D-8D28-F369D9AAB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9E01F87-6384-42FE-A6F0-0976341D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37AE7B-158A-4240-81C8-4D234EB74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84F0845-E146-4F8D-A314-21A63875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8582FF-6DC3-4F04-853E-18E537CA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AD8F5A-299E-4170-8C80-B4A837060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F2B2633-FC82-4FF7-82D3-84B4375B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3A6C371-AA78-4EC6-94C5-F499E7686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152BEB-E57E-4512-AA32-109E2E207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EE02C9-ABFB-47E7-B0F5-5B19230C0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B36C7C-BD78-4F6F-806E-3427032C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6BC828-9B28-4230-B59C-1C770A7F2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a Data Capture Process</a:t>
            </a:r>
            <a:endParaRPr lang="en-US" dirty="0"/>
          </a:p>
        </p:txBody>
      </p:sp>
      <p:pic>
        <p:nvPicPr>
          <p:cNvPr id="4" name="Picture 2" descr="Mi-Corporation's Mobile Solutions Handle 100% of Your Need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901" y="1580777"/>
            <a:ext cx="7779687" cy="52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1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Service &amp; Support Proven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889" y="2105286"/>
            <a:ext cx="7209168" cy="4876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992" y="1580603"/>
            <a:ext cx="8981851" cy="1986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6534" y="2195239"/>
            <a:ext cx="5188238" cy="52006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Service &amp; Support Matters</a:t>
            </a:r>
            <a:endParaRPr lang="en-US" sz="4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01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946146" y="6199983"/>
            <a:ext cx="2255844" cy="65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Mi</a:t>
            </a:r>
            <a:r>
              <a:rPr lang="en-US" dirty="0" smtClean="0"/>
              <a:t>-Corporation?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6823" y="3372708"/>
            <a:ext cx="4866727" cy="116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636167"/>
                </a:solidFill>
              </a:rPr>
              <a:t>What sets us apart?</a:t>
            </a:r>
            <a:endParaRPr lang="en-US" sz="4000" dirty="0">
              <a:solidFill>
                <a:srgbClr val="636167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92684" y="1813545"/>
            <a:ext cx="2354679" cy="2355152"/>
            <a:chOff x="1199358" y="864418"/>
            <a:chExt cx="2222339" cy="2222785"/>
          </a:xfrm>
        </p:grpSpPr>
        <p:sp>
          <p:nvSpPr>
            <p:cNvPr id="5" name="Donut 4"/>
            <p:cNvSpPr/>
            <p:nvPr/>
          </p:nvSpPr>
          <p:spPr>
            <a:xfrm>
              <a:off x="1199358" y="864418"/>
              <a:ext cx="2222339" cy="2222785"/>
            </a:xfrm>
            <a:prstGeom prst="donu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1351759" y="1016818"/>
              <a:ext cx="1928838" cy="1929225"/>
            </a:xfrm>
            <a:prstGeom prst="donut">
              <a:avLst>
                <a:gd name="adj" fmla="val 10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68340" y="5099984"/>
            <a:ext cx="1910163" cy="87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50" dirty="0" smtClean="0">
                <a:solidFill>
                  <a:srgbClr val="636167"/>
                </a:solidFill>
                <a:latin typeface="Avenir Roman"/>
                <a:cs typeface="Avenir Roman"/>
              </a:rPr>
              <a:t>Intellectual Leadership</a:t>
            </a:r>
            <a:endParaRPr lang="en-US" sz="2550" dirty="0">
              <a:solidFill>
                <a:srgbClr val="636167"/>
              </a:solidFill>
              <a:latin typeface="Avenir Roman"/>
              <a:cs typeface="Avenir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7548" y="2379123"/>
            <a:ext cx="156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36167"/>
                </a:solidFill>
                <a:latin typeface="Avenir Roman"/>
                <a:cs typeface="Avenir Roman"/>
              </a:rPr>
              <a:t>Proven</a:t>
            </a:r>
            <a:endParaRPr lang="en-US" sz="2800" dirty="0">
              <a:solidFill>
                <a:srgbClr val="636167"/>
              </a:solidFill>
              <a:latin typeface="Avenir Roman"/>
              <a:cs typeface="Avenir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615" y="5120962"/>
            <a:ext cx="156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36167"/>
                </a:solidFill>
                <a:latin typeface="Avenir Roman"/>
                <a:cs typeface="Avenir Roman"/>
              </a:rPr>
              <a:t>Enterprise</a:t>
            </a:r>
            <a:endParaRPr lang="en-US" sz="2000" dirty="0">
              <a:solidFill>
                <a:srgbClr val="636167"/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24" y="3472856"/>
            <a:ext cx="191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36167"/>
                </a:solidFill>
                <a:latin typeface="Avenir Roman"/>
                <a:cs typeface="Avenir Roman"/>
              </a:rPr>
              <a:t>Top-Notch Support</a:t>
            </a:r>
            <a:endParaRPr lang="en-US" sz="2800" dirty="0">
              <a:solidFill>
                <a:srgbClr val="636167"/>
              </a:solidFill>
              <a:latin typeface="Avenir Roman"/>
              <a:cs typeface="Avenir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4154" y="2540684"/>
            <a:ext cx="2096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636167"/>
                </a:solidFill>
                <a:latin typeface="Avenir Roman"/>
                <a:cs typeface="Avenir Roman"/>
              </a:rPr>
              <a:t>Best Offline Capabilities</a:t>
            </a:r>
            <a:endParaRPr lang="en-US" sz="2700" dirty="0">
              <a:solidFill>
                <a:srgbClr val="636167"/>
              </a:solidFill>
              <a:latin typeface="Avenir Roman"/>
              <a:cs typeface="Avenir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71506" y="5396691"/>
            <a:ext cx="156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36167"/>
                </a:solidFill>
                <a:latin typeface="Avenir Roman"/>
                <a:cs typeface="Avenir Roman"/>
              </a:rPr>
              <a:t>Most Flexible</a:t>
            </a:r>
            <a:endParaRPr lang="en-US" dirty="0">
              <a:solidFill>
                <a:srgbClr val="636167"/>
              </a:solidFill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8010" y="2627011"/>
            <a:ext cx="2506362" cy="2506865"/>
            <a:chOff x="1199358" y="864418"/>
            <a:chExt cx="2222339" cy="2222785"/>
          </a:xfrm>
        </p:grpSpPr>
        <p:sp>
          <p:nvSpPr>
            <p:cNvPr id="14" name="Donut 13"/>
            <p:cNvSpPr/>
            <p:nvPr/>
          </p:nvSpPr>
          <p:spPr>
            <a:xfrm>
              <a:off x="1199358" y="864418"/>
              <a:ext cx="2222339" cy="2222785"/>
            </a:xfrm>
            <a:prstGeom prst="donu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1351759" y="1016818"/>
              <a:ext cx="1928838" cy="1929225"/>
            </a:xfrm>
            <a:prstGeom prst="donut">
              <a:avLst>
                <a:gd name="adj" fmla="val 10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7795" y="4486674"/>
            <a:ext cx="1673063" cy="1673399"/>
            <a:chOff x="1199358" y="864418"/>
            <a:chExt cx="2222339" cy="2222785"/>
          </a:xfrm>
        </p:grpSpPr>
        <p:sp>
          <p:nvSpPr>
            <p:cNvPr id="17" name="Donut 16"/>
            <p:cNvSpPr/>
            <p:nvPr/>
          </p:nvSpPr>
          <p:spPr>
            <a:xfrm>
              <a:off x="1199358" y="864418"/>
              <a:ext cx="2222339" cy="2222785"/>
            </a:xfrm>
            <a:prstGeom prst="donu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1351759" y="1016818"/>
              <a:ext cx="1928838" cy="1929225"/>
            </a:xfrm>
            <a:prstGeom prst="donut">
              <a:avLst>
                <a:gd name="adj" fmla="val 10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35441" y="1696562"/>
            <a:ext cx="1895813" cy="1896194"/>
            <a:chOff x="1199358" y="864418"/>
            <a:chExt cx="2222339" cy="2222785"/>
          </a:xfrm>
        </p:grpSpPr>
        <p:sp>
          <p:nvSpPr>
            <p:cNvPr id="20" name="Donut 19"/>
            <p:cNvSpPr/>
            <p:nvPr/>
          </p:nvSpPr>
          <p:spPr>
            <a:xfrm>
              <a:off x="1199358" y="864418"/>
              <a:ext cx="2222339" cy="2222785"/>
            </a:xfrm>
            <a:prstGeom prst="donu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1351759" y="1016818"/>
              <a:ext cx="1928838" cy="1929225"/>
            </a:xfrm>
            <a:prstGeom prst="donut">
              <a:avLst>
                <a:gd name="adj" fmla="val 10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83201" y="4519387"/>
            <a:ext cx="2092083" cy="2092503"/>
            <a:chOff x="1199358" y="864418"/>
            <a:chExt cx="2222339" cy="2222785"/>
          </a:xfrm>
        </p:grpSpPr>
        <p:sp>
          <p:nvSpPr>
            <p:cNvPr id="23" name="Donut 22"/>
            <p:cNvSpPr/>
            <p:nvPr/>
          </p:nvSpPr>
          <p:spPr>
            <a:xfrm>
              <a:off x="1199358" y="864418"/>
              <a:ext cx="2222339" cy="2222785"/>
            </a:xfrm>
            <a:prstGeom prst="donu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1351759" y="1016818"/>
              <a:ext cx="1928838" cy="1929225"/>
            </a:xfrm>
            <a:prstGeom prst="donut">
              <a:avLst>
                <a:gd name="adj" fmla="val 10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09262" y="4647632"/>
            <a:ext cx="1852787" cy="1853159"/>
            <a:chOff x="1199358" y="864418"/>
            <a:chExt cx="2222339" cy="2222785"/>
          </a:xfrm>
        </p:grpSpPr>
        <p:sp>
          <p:nvSpPr>
            <p:cNvPr id="26" name="Donut 25"/>
            <p:cNvSpPr/>
            <p:nvPr/>
          </p:nvSpPr>
          <p:spPr>
            <a:xfrm>
              <a:off x="1199358" y="864418"/>
              <a:ext cx="2222339" cy="2222785"/>
            </a:xfrm>
            <a:prstGeom prst="donu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6"/>
            <p:cNvSpPr/>
            <p:nvPr/>
          </p:nvSpPr>
          <p:spPr>
            <a:xfrm>
              <a:off x="1351759" y="1016818"/>
              <a:ext cx="1928838" cy="1929225"/>
            </a:xfrm>
            <a:prstGeom prst="donut">
              <a:avLst>
                <a:gd name="adj" fmla="val 10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>
            <a:endCxn id="17" idx="6"/>
          </p:cNvCxnSpPr>
          <p:nvPr/>
        </p:nvCxnSpPr>
        <p:spPr>
          <a:xfrm flipH="1">
            <a:off x="5080858" y="4345002"/>
            <a:ext cx="15678" cy="978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2"/>
          </p:cNvCxnSpPr>
          <p:nvPr/>
        </p:nvCxnSpPr>
        <p:spPr>
          <a:xfrm>
            <a:off x="5714804" y="4345002"/>
            <a:ext cx="668397" cy="1220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" idx="1"/>
          </p:cNvCxnSpPr>
          <p:nvPr/>
        </p:nvCxnSpPr>
        <p:spPr>
          <a:xfrm flipV="1">
            <a:off x="8004068" y="2158449"/>
            <a:ext cx="1433451" cy="1534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2"/>
          </p:cNvCxnSpPr>
          <p:nvPr/>
        </p:nvCxnSpPr>
        <p:spPr>
          <a:xfrm>
            <a:off x="8588916" y="4345002"/>
            <a:ext cx="1420346" cy="1229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1"/>
            <a:endCxn id="14" idx="5"/>
          </p:cNvCxnSpPr>
          <p:nvPr/>
        </p:nvCxnSpPr>
        <p:spPr>
          <a:xfrm flipH="1">
            <a:off x="2607324" y="3954837"/>
            <a:ext cx="1459499" cy="811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29849" y="2497195"/>
            <a:ext cx="1306750" cy="1140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4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0709" y="3160420"/>
            <a:ext cx="5338093" cy="241088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1225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Avenir Roman"/>
                <a:cs typeface="Avenir Roman"/>
              </a:rPr>
              <a:t>Contact</a:t>
            </a:r>
            <a:r>
              <a:rPr lang="en-US" dirty="0">
                <a:solidFill>
                  <a:srgbClr val="000000"/>
                </a:solidFill>
                <a:latin typeface="Avenir Roman"/>
                <a:cs typeface="Avenir Roman"/>
              </a:rPr>
              <a:t>:</a:t>
            </a:r>
          </a:p>
          <a:p>
            <a:pPr defTabSz="911225"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venir Roman"/>
                <a:cs typeface="Avenir Roman"/>
              </a:rPr>
              <a:t>[NAME], [TITLE], </a:t>
            </a:r>
            <a:r>
              <a:rPr lang="en-US" b="1" dirty="0" err="1">
                <a:solidFill>
                  <a:srgbClr val="000000"/>
                </a:solidFill>
                <a:latin typeface="Avenir Roman"/>
                <a:cs typeface="Avenir Roman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Avenir Roman"/>
                <a:cs typeface="Avenir Roman"/>
              </a:rPr>
              <a:t>-Co</a:t>
            </a:r>
          </a:p>
          <a:p>
            <a:pPr defTabSz="911225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venir Roman"/>
                <a:cs typeface="Avenir Roman"/>
                <a:hlinkClick r:id="rId3"/>
              </a:rPr>
              <a:t>email@mi-corporation.com</a:t>
            </a:r>
            <a:endParaRPr lang="en-US" dirty="0">
              <a:solidFill>
                <a:srgbClr val="000000"/>
              </a:solidFill>
              <a:latin typeface="Avenir Roman"/>
              <a:cs typeface="Avenir Roman"/>
            </a:endParaRPr>
          </a:p>
          <a:p>
            <a:pPr defTabSz="911225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venir Roman"/>
                <a:cs typeface="Avenir Roman"/>
              </a:rPr>
              <a:t>919-ABC-EFGH</a:t>
            </a:r>
            <a:endParaRPr lang="en-US" dirty="0">
              <a:solidFill>
                <a:srgbClr val="FF0000"/>
              </a:solidFill>
              <a:latin typeface="Avenir Roman"/>
              <a:cs typeface="Avenir Roman"/>
            </a:endParaRPr>
          </a:p>
          <a:p>
            <a:pPr defTabSz="911225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134843"/>
            <a:ext cx="57015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1225" eaLnBrk="0" hangingPunct="0">
              <a:defRPr/>
            </a:pPr>
            <a:endParaRPr lang="en-US" u="sng" dirty="0">
              <a:solidFill>
                <a:srgbClr val="000000"/>
              </a:solidFill>
              <a:latin typeface="Verdana" pitchFamily="34" charset="0"/>
            </a:endParaRPr>
          </a:p>
          <a:p>
            <a:pPr defTabSz="911225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Avenir Roman"/>
                <a:cs typeface="Avenir Roman"/>
              </a:rPr>
              <a:t>Schedule a </a:t>
            </a:r>
            <a:r>
              <a:rPr lang="en-US" sz="2400" dirty="0" smtClean="0">
                <a:solidFill>
                  <a:srgbClr val="000000"/>
                </a:solidFill>
                <a:latin typeface="Avenir Roman"/>
                <a:cs typeface="Avenir Roman"/>
              </a:rPr>
              <a:t>Free Mobility </a:t>
            </a:r>
            <a:r>
              <a:rPr lang="en-US" sz="2400" dirty="0">
                <a:solidFill>
                  <a:srgbClr val="000000"/>
                </a:solidFill>
                <a:latin typeface="Avenir Roman"/>
                <a:cs typeface="Avenir Roman"/>
              </a:rPr>
              <a:t>Consultation </a:t>
            </a:r>
            <a:endParaRPr lang="en-US" sz="2400" dirty="0" smtClean="0">
              <a:solidFill>
                <a:srgbClr val="000000"/>
              </a:solidFill>
              <a:latin typeface="Avenir Roman"/>
              <a:cs typeface="Avenir Roman"/>
            </a:endParaRPr>
          </a:p>
          <a:p>
            <a:pPr defTabSz="911225" eaLnBrk="0" hangingPunct="0">
              <a:defRPr/>
            </a:pPr>
            <a:r>
              <a:rPr lang="en-US" sz="2400" dirty="0" smtClean="0">
                <a:solidFill>
                  <a:srgbClr val="000000"/>
                </a:solidFill>
                <a:latin typeface="Avenir Roman"/>
                <a:cs typeface="Avenir Roman"/>
              </a:rPr>
              <a:t>&amp; </a:t>
            </a:r>
            <a:r>
              <a:rPr lang="en-US" sz="2400" dirty="0">
                <a:solidFill>
                  <a:srgbClr val="000000"/>
                </a:solidFill>
                <a:latin typeface="Avenir Roman"/>
                <a:cs typeface="Avenir Roman"/>
              </a:rPr>
              <a:t>Tailored </a:t>
            </a:r>
            <a:r>
              <a:rPr lang="en-US" sz="2400" dirty="0" smtClean="0">
                <a:solidFill>
                  <a:srgbClr val="000000"/>
                </a:solidFill>
                <a:latin typeface="Avenir Roman"/>
                <a:cs typeface="Avenir Roman"/>
              </a:rPr>
              <a:t>Demo</a:t>
            </a:r>
          </a:p>
          <a:p>
            <a:pPr defTabSz="911225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Avenir Oblique"/>
                <a:cs typeface="Avenir Oblique"/>
              </a:rPr>
              <a:t>For </a:t>
            </a:r>
            <a:r>
              <a:rPr lang="en-US" dirty="0">
                <a:solidFill>
                  <a:srgbClr val="000000"/>
                </a:solidFill>
                <a:latin typeface="Avenir Oblique"/>
                <a:cs typeface="Avenir Oblique"/>
              </a:rPr>
              <a:t>Your Business </a:t>
            </a:r>
            <a:r>
              <a:rPr lang="en-US" dirty="0" smtClean="0">
                <a:solidFill>
                  <a:srgbClr val="000000"/>
                </a:solidFill>
                <a:latin typeface="Avenir Oblique"/>
                <a:cs typeface="Avenir Oblique"/>
              </a:rPr>
              <a:t>Case</a:t>
            </a:r>
          </a:p>
          <a:p>
            <a:pPr defTabSz="911225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1468" y="3160420"/>
            <a:ext cx="3213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venir Roman"/>
                <a:cs typeface="Avenir Roman"/>
              </a:rPr>
              <a:t>y</a:t>
            </a:r>
            <a:r>
              <a:rPr lang="en-US" sz="2000" dirty="0" err="1" smtClean="0">
                <a:solidFill>
                  <a:srgbClr val="000000"/>
                </a:solidFill>
                <a:latin typeface="Avenir Roman"/>
                <a:cs typeface="Avenir Roman"/>
              </a:rPr>
              <a:t>outube.com</a:t>
            </a:r>
            <a:r>
              <a:rPr lang="en-US" sz="2000" dirty="0" smtClean="0">
                <a:solidFill>
                  <a:srgbClr val="000000"/>
                </a:solidFill>
                <a:latin typeface="Avenir Roman"/>
                <a:cs typeface="Avenir Roman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Avenir Roman"/>
                <a:cs typeface="Avenir Roman"/>
              </a:rPr>
              <a:t>micortp</a:t>
            </a:r>
            <a:endParaRPr lang="en-US" sz="2000" dirty="0">
              <a:solidFill>
                <a:srgbClr val="000000"/>
              </a:solidFill>
              <a:latin typeface="Avenir Roman"/>
              <a:cs typeface="Avenir Roman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62318" y="2067813"/>
            <a:ext cx="44833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Roman"/>
                <a:cs typeface="Avenir Roman"/>
              </a:rPr>
              <a:t>linkedin.com/company/mi-co</a:t>
            </a:r>
            <a:endParaRPr lang="en-US" sz="2000" dirty="0">
              <a:latin typeface="Avenir Roman"/>
              <a:cs typeface="Avenir Roman"/>
            </a:endParaRPr>
          </a:p>
          <a:p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8742" y="1145731"/>
            <a:ext cx="724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isit us @ </a:t>
            </a:r>
            <a:r>
              <a:rPr lang="en-US" sz="2400" dirty="0" smtClean="0">
                <a:latin typeface="+mj-lt"/>
                <a:hlinkClick r:id="rId4"/>
              </a:rPr>
              <a:t>www.mi-corporation.com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2050" name="Picture 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5480" y="3984994"/>
            <a:ext cx="1071154" cy="10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8743" y="1788080"/>
            <a:ext cx="1097280" cy="10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4041" y="2872296"/>
            <a:ext cx="1182188" cy="10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0456" y="5062940"/>
            <a:ext cx="1077686" cy="10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5367" y="765933"/>
            <a:ext cx="552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j-lt"/>
              </a:rPr>
              <a:t>Connect with </a:t>
            </a:r>
            <a:r>
              <a:rPr lang="en-US" sz="2600" b="1" dirty="0" err="1" smtClean="0">
                <a:latin typeface="+mj-lt"/>
              </a:rPr>
              <a:t>Mi</a:t>
            </a:r>
            <a:r>
              <a:rPr lang="en-US" sz="2600" b="1" dirty="0" smtClean="0">
                <a:latin typeface="+mj-lt"/>
              </a:rPr>
              <a:t>-Corporation!</a:t>
            </a:r>
            <a:endParaRPr lang="en-US" sz="26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1468" y="4275934"/>
            <a:ext cx="350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venir Roman"/>
                <a:cs typeface="Avenir Roman"/>
              </a:rPr>
              <a:t>twitter.com/</a:t>
            </a:r>
            <a:r>
              <a:rPr lang="en-US" sz="2000" dirty="0" err="1">
                <a:solidFill>
                  <a:srgbClr val="000000"/>
                </a:solidFill>
                <a:latin typeface="Avenir Roman"/>
                <a:cs typeface="Avenir Roman"/>
              </a:rPr>
              <a:t>m</a:t>
            </a:r>
            <a:r>
              <a:rPr lang="en-US" sz="2000" dirty="0" err="1" smtClean="0">
                <a:solidFill>
                  <a:srgbClr val="000000"/>
                </a:solidFill>
                <a:latin typeface="Avenir Roman"/>
                <a:cs typeface="Avenir Roman"/>
              </a:rPr>
              <a:t>i_Corporation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1468" y="5353643"/>
            <a:ext cx="418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venir Roman"/>
                <a:cs typeface="Avenir Roman"/>
              </a:rPr>
              <a:t>facebook.com/</a:t>
            </a:r>
            <a:r>
              <a:rPr lang="en-US" sz="2000" dirty="0" err="1" smtClean="0">
                <a:solidFill>
                  <a:srgbClr val="000000"/>
                </a:solidFill>
                <a:latin typeface="Avenir Roman"/>
                <a:cs typeface="Avenir Roman"/>
              </a:rPr>
              <a:t>MiCorporation</a:t>
            </a:r>
            <a:endParaRPr lang="en-US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34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</a:t>
            </a:r>
            <a:r>
              <a:rPr lang="en-US" dirty="0"/>
              <a:t>-Corporation Corporate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399" y="2305621"/>
            <a:ext cx="5821071" cy="4213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636167"/>
                </a:solidFill>
                <a:latin typeface="Avenir Roman"/>
                <a:cs typeface="Avenir Roman"/>
              </a:rPr>
              <a:t>16+ </a:t>
            </a:r>
            <a:r>
              <a:rPr lang="en-US" sz="2400" dirty="0">
                <a:solidFill>
                  <a:srgbClr val="636167"/>
                </a:solidFill>
                <a:latin typeface="Avenir Roman"/>
                <a:cs typeface="Avenir Roman"/>
              </a:rPr>
              <a:t>years of Enterprise Mobility Software </a:t>
            </a:r>
            <a:r>
              <a:rPr lang="en-US" sz="2400" dirty="0" smtClean="0">
                <a:solidFill>
                  <a:srgbClr val="636167"/>
                </a:solidFill>
                <a:latin typeface="Avenir Roman"/>
                <a:cs typeface="Avenir Roman"/>
              </a:rPr>
              <a:t>Experience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636167"/>
              </a:solidFill>
              <a:latin typeface="Avenir Roman"/>
              <a:cs typeface="Avenir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636167"/>
                </a:solidFill>
                <a:latin typeface="Avenir Roman"/>
                <a:cs typeface="Avenir Roman"/>
              </a:rPr>
              <a:t>Enterprise Mobile Data Solutions to </a:t>
            </a:r>
            <a:r>
              <a:rPr lang="en-US" sz="2400" dirty="0">
                <a:solidFill>
                  <a:srgbClr val="636167"/>
                </a:solidFill>
                <a:latin typeface="Avenir Roman"/>
                <a:cs typeface="Avenir Roman"/>
              </a:rPr>
              <a:t>optimize mission-critical </a:t>
            </a:r>
            <a:r>
              <a:rPr lang="en-US" sz="2400" dirty="0" smtClean="0">
                <a:solidFill>
                  <a:srgbClr val="636167"/>
                </a:solidFill>
                <a:latin typeface="Avenir Roman"/>
                <a:cs typeface="Avenir Roman"/>
              </a:rPr>
              <a:t>processes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636167"/>
              </a:solidFill>
              <a:latin typeface="Avenir Roman"/>
              <a:cs typeface="Avenir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636167"/>
                </a:solidFill>
                <a:latin typeface="Avenir Roman"/>
                <a:cs typeface="Avenir Roman"/>
              </a:rPr>
              <a:t>Intellectual leadership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636167"/>
              </a:solidFill>
              <a:latin typeface="Avenir Roman"/>
              <a:cs typeface="Avenir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636167"/>
                </a:solidFill>
                <a:latin typeface="Avenir Roman"/>
                <a:cs typeface="Avenir Roman"/>
              </a:rPr>
              <a:t>Partnered with industry leaders</a:t>
            </a:r>
          </a:p>
          <a:p>
            <a:pPr>
              <a:lnSpc>
                <a:spcPct val="160000"/>
              </a:lnSpc>
            </a:pPr>
            <a:endParaRPr lang="en-US" sz="2400" dirty="0">
              <a:solidFill>
                <a:srgbClr val="636167"/>
              </a:solidFill>
            </a:endParaRPr>
          </a:p>
          <a:p>
            <a:pPr>
              <a:lnSpc>
                <a:spcPct val="160000"/>
              </a:lnSpc>
            </a:pPr>
            <a:endParaRPr lang="en-US" sz="2400" dirty="0">
              <a:solidFill>
                <a:srgbClr val="636167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3463" y="1825625"/>
            <a:ext cx="5030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104" name="Picture 8" descr="http://www.microsoft.com/About/CorporateCitizenship/en-us/DownloadHandler.ashx?Id=07-03-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435" y="1583303"/>
            <a:ext cx="3173106" cy="11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iki.manjaro.org/images/f/f3/Intel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447" y="2496262"/>
            <a:ext cx="1368150" cy="9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2.wikia.nocookie.net/__cb20130315050305/logopedia/images/a/ae/Panasonic_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812" y="3474118"/>
            <a:ext cx="2804617" cy="6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vignette1.wikia.nocookie.net/conworld/images/c/c3/698px-Samsung_Logo.svg.png/revision/latest?cb=201012131729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994" y="4218727"/>
            <a:ext cx="2187056" cy="7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upload.wikimedia.org/wikipedia/en/archive/3/3b/20130506204007%21Anoto_Group_%28logo%29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23" y="5112442"/>
            <a:ext cx="2566797" cy="4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812" y="5842161"/>
            <a:ext cx="2672449" cy="5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Excellence in Innovation and Implementation of </a:t>
            </a:r>
            <a:r>
              <a:rPr lang="en-US" dirty="0"/>
              <a:t>C</a:t>
            </a:r>
            <a:r>
              <a:rPr lang="en-US" dirty="0" smtClean="0"/>
              <a:t>ustomer </a:t>
            </a:r>
            <a:r>
              <a:rPr lang="en-US" dirty="0"/>
              <a:t>S</a:t>
            </a:r>
            <a:r>
              <a:rPr lang="en-US" dirty="0" smtClean="0"/>
              <a:t>olutions</a:t>
            </a:r>
            <a:endParaRPr lang="en-US" dirty="0"/>
          </a:p>
        </p:txBody>
      </p:sp>
      <p:pic>
        <p:nvPicPr>
          <p:cNvPr id="5" name="Picture 4" descr="MSFTPartnerofYear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63" y="1749463"/>
            <a:ext cx="11075669" cy="45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Mi-Corporation Customers</a:t>
            </a:r>
            <a:endParaRPr lang="en-US" dirty="0"/>
          </a:p>
        </p:txBody>
      </p:sp>
      <p:pic>
        <p:nvPicPr>
          <p:cNvPr id="4" name="Picture 3" descr="http://www.myearlscourt.com/sites/default/files/tfl-logo-no-background.jpg_0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46" y="1914168"/>
            <a:ext cx="3781599" cy="98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griculture (stacked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022" y="3656953"/>
            <a:ext cx="2717522" cy="1303049"/>
          </a:xfrm>
          <a:prstGeom prst="rect">
            <a:avLst/>
          </a:prstGeom>
        </p:spPr>
      </p:pic>
      <p:pic>
        <p:nvPicPr>
          <p:cNvPr id="6" name="Picture 5" descr="C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018" y="2051182"/>
            <a:ext cx="2883693" cy="2156155"/>
          </a:xfrm>
          <a:prstGeom prst="rect">
            <a:avLst/>
          </a:prstGeom>
        </p:spPr>
      </p:pic>
      <p:pic>
        <p:nvPicPr>
          <p:cNvPr id="7" name="Picture 6" descr="deptLogo_tin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86" y="5000932"/>
            <a:ext cx="3179867" cy="1523171"/>
          </a:xfrm>
          <a:prstGeom prst="rect">
            <a:avLst/>
          </a:prstGeom>
        </p:spPr>
      </p:pic>
      <p:pic>
        <p:nvPicPr>
          <p:cNvPr id="8" name="Picture 7" descr="yanmar_logo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286" y="1835773"/>
            <a:ext cx="2621972" cy="1616577"/>
          </a:xfrm>
          <a:prstGeom prst="rect">
            <a:avLst/>
          </a:prstGeom>
        </p:spPr>
      </p:pic>
      <p:pic>
        <p:nvPicPr>
          <p:cNvPr id="9" name="Picture 8" descr="centurylink_logo_detail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698" y="3152481"/>
            <a:ext cx="2790976" cy="1579574"/>
          </a:xfrm>
          <a:prstGeom prst="rect">
            <a:avLst/>
          </a:prstGeom>
        </p:spPr>
      </p:pic>
      <p:pic>
        <p:nvPicPr>
          <p:cNvPr id="10" name="Picture 9" descr="unnam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185" y="4492208"/>
            <a:ext cx="1729618" cy="1729618"/>
          </a:xfrm>
          <a:prstGeom prst="rect">
            <a:avLst/>
          </a:prstGeom>
        </p:spPr>
      </p:pic>
      <p:pic>
        <p:nvPicPr>
          <p:cNvPr id="11" name="Picture 10" descr="DWR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845" y="5152759"/>
            <a:ext cx="2492784" cy="13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8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27570651"/>
              </p:ext>
            </p:extLst>
          </p:nvPr>
        </p:nvGraphicFramePr>
        <p:xfrm>
          <a:off x="1558744" y="10854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66699"/>
            <a:ext cx="10515600" cy="142398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Mi</a:t>
            </a:r>
            <a:r>
              <a:rPr lang="en-US" sz="3600" dirty="0" smtClean="0"/>
              <a:t>-Corporation Mobile Impact Platform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611" y="2550733"/>
            <a:ext cx="3529591" cy="119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087" y="1527944"/>
            <a:ext cx="5479231" cy="3740489"/>
          </a:xfrm>
          <a:prstGeom prst="rect">
            <a:avLst/>
          </a:prstGeom>
        </p:spPr>
      </p:pic>
      <p:pic>
        <p:nvPicPr>
          <p:cNvPr id="10" name="Content Placeholder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152" y="4025617"/>
            <a:ext cx="4572009" cy="1371603"/>
          </a:xfrm>
          <a:prstGeom prst="rect">
            <a:avLst/>
          </a:prstGeom>
        </p:spPr>
      </p:pic>
      <p:sp>
        <p:nvSpPr>
          <p:cNvPr id="9" name="Data 8"/>
          <p:cNvSpPr/>
          <p:nvPr/>
        </p:nvSpPr>
        <p:spPr>
          <a:xfrm>
            <a:off x="8674598" y="2965801"/>
            <a:ext cx="2216803" cy="67510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a 10"/>
          <p:cNvSpPr/>
          <p:nvPr/>
        </p:nvSpPr>
        <p:spPr>
          <a:xfrm>
            <a:off x="8281737" y="2854158"/>
            <a:ext cx="828842" cy="782053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ored Data 7"/>
          <p:cNvSpPr/>
          <p:nvPr/>
        </p:nvSpPr>
        <p:spPr>
          <a:xfrm rot="9923647">
            <a:off x="9883678" y="2819740"/>
            <a:ext cx="310877" cy="727705"/>
          </a:xfrm>
          <a:prstGeom prst="flowChartOnlineStorage">
            <a:avLst/>
          </a:prstGeom>
          <a:solidFill>
            <a:srgbClr val="F2C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ored Data 13"/>
          <p:cNvSpPr/>
          <p:nvPr/>
        </p:nvSpPr>
        <p:spPr>
          <a:xfrm rot="9923647">
            <a:off x="10021022" y="2906041"/>
            <a:ext cx="310877" cy="463043"/>
          </a:xfrm>
          <a:prstGeom prst="flowChartOnlineStorage">
            <a:avLst/>
          </a:prstGeom>
          <a:solidFill>
            <a:srgbClr val="F2C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ored Data 15"/>
          <p:cNvSpPr/>
          <p:nvPr/>
        </p:nvSpPr>
        <p:spPr>
          <a:xfrm rot="10800000">
            <a:off x="10067780" y="3242777"/>
            <a:ext cx="310877" cy="463043"/>
          </a:xfrm>
          <a:prstGeom prst="flowChartOnlineStorage">
            <a:avLst/>
          </a:prstGeom>
          <a:solidFill>
            <a:srgbClr val="F2C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ored Data 16"/>
          <p:cNvSpPr/>
          <p:nvPr/>
        </p:nvSpPr>
        <p:spPr>
          <a:xfrm rot="11093108">
            <a:off x="9913567" y="3255280"/>
            <a:ext cx="329430" cy="716648"/>
          </a:xfrm>
          <a:prstGeom prst="flowChartOnlineStorage">
            <a:avLst/>
          </a:prstGeom>
          <a:solidFill>
            <a:srgbClr val="F2C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03963" y="2816126"/>
            <a:ext cx="3056005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rgbClr val="7C7C81"/>
                </a:solidFill>
                <a:latin typeface="+mj-lt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100789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pic>
        <p:nvPicPr>
          <p:cNvPr id="4" name="Picture 2" descr="http://www.workmobileforms.com/wp-content/uploads/2012/07/Any-Device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5284" y="2861174"/>
            <a:ext cx="2491622" cy="18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151" y="4143364"/>
            <a:ext cx="1397190" cy="1856151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00" y="4156192"/>
            <a:ext cx="1413948" cy="184994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318" y="5277843"/>
            <a:ext cx="1000111" cy="51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94" y="3264634"/>
            <a:ext cx="1554208" cy="59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364" y="4723300"/>
            <a:ext cx="1378491" cy="40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155" y="5470766"/>
            <a:ext cx="2082662" cy="3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736" y="3602631"/>
            <a:ext cx="1171616" cy="9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www.vinet.com.au/images/SharePoint_Logo_2.articl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416" y="4416963"/>
            <a:ext cx="979533" cy="7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g.talkandroid.com/uploads/2012/12/Dropbox-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904" y="4573578"/>
            <a:ext cx="1847149" cy="6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lawebshop.ca/wp-content/uploads/2014/03/Google_drive1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132" y="3073431"/>
            <a:ext cx="1046924" cy="10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561" y="4629444"/>
            <a:ext cx="1003850" cy="82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029" y="4629362"/>
            <a:ext cx="981187" cy="77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4059" y="3079375"/>
            <a:ext cx="1232344" cy="45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453" y="3887919"/>
            <a:ext cx="1275993" cy="3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646" y="3405738"/>
            <a:ext cx="992451" cy="57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344" y="4149744"/>
            <a:ext cx="1337754" cy="40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 descr="http://itresearches.ir/sites/contents/images/office-pro-plus-2013-logos-icons.png"/>
          <p:cNvPicPr>
            <a:picLocks noChangeAspect="1" noChangeArrowheads="1"/>
          </p:cNvPicPr>
          <p:nvPr/>
        </p:nvPicPr>
        <p:blipFill rotWithShape="1">
          <a:blip r:embed="rId19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2751" y="5071787"/>
            <a:ext cx="1606933" cy="4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itresearches.ir/sites/contents/images/office-pro-plus-2013-logos-icons.p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78461" y="5480210"/>
            <a:ext cx="1255039" cy="311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Screen Shot 2016-05-16 at 3.46.39 PM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4" y="4859040"/>
            <a:ext cx="2933931" cy="12592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59518" y="1988291"/>
            <a:ext cx="7017255" cy="45719"/>
          </a:xfrm>
          <a:prstGeom prst="rect">
            <a:avLst/>
          </a:prstGeom>
          <a:solidFill>
            <a:srgbClr val="6361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4311479" y="2744119"/>
            <a:ext cx="1506065" cy="45719"/>
          </a:xfrm>
          <a:prstGeom prst="rect">
            <a:avLst/>
          </a:prstGeom>
          <a:solidFill>
            <a:srgbClr val="6361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7604315" y="2234046"/>
            <a:ext cx="540296" cy="45719"/>
          </a:xfrm>
          <a:prstGeom prst="rect">
            <a:avLst/>
          </a:prstGeom>
          <a:solidFill>
            <a:srgbClr val="6361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727057" y="2116630"/>
            <a:ext cx="308530" cy="45719"/>
          </a:xfrm>
          <a:prstGeom prst="rect">
            <a:avLst/>
          </a:prstGeom>
          <a:solidFill>
            <a:srgbClr val="6361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1958178" y="1719406"/>
            <a:ext cx="540296" cy="45719"/>
          </a:xfrm>
          <a:prstGeom prst="rect">
            <a:avLst/>
          </a:prstGeom>
          <a:solidFill>
            <a:srgbClr val="6361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0716" y="2296155"/>
            <a:ext cx="2973329" cy="369332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04E54"/>
                </a:solidFill>
                <a:latin typeface="Avenir Roman"/>
                <a:cs typeface="Avenir Roman"/>
              </a:rPr>
              <a:t>Any device, Any data type: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2101" y="3513251"/>
            <a:ext cx="2003376" cy="369332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04E54"/>
                </a:solidFill>
                <a:latin typeface="Avenir Roman"/>
                <a:cs typeface="Avenir Roman"/>
              </a:rPr>
              <a:t>UI of your choice: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9854" y="2538347"/>
            <a:ext cx="1968055" cy="369332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04E54"/>
                </a:solidFill>
                <a:latin typeface="Avenir Roman"/>
                <a:cs typeface="Avenir Roman"/>
              </a:rPr>
              <a:t>Compatible with: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79912" y="4913149"/>
            <a:ext cx="1911760" cy="33855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rgbClr val="E47512">
                      <a:alpha val="40000"/>
                    </a:srgbClr>
                  </a:glow>
                </a:effectLst>
              </a:rPr>
              <a:t>Touch/HTML</a:t>
            </a:r>
            <a:endParaRPr lang="en-US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rgbClr val="E47512">
                    <a:alpha val="40000"/>
                  </a:srgb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9003" y="4874664"/>
            <a:ext cx="1790785" cy="33855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rgbClr val="E47512">
                      <a:alpha val="40000"/>
                    </a:srgbClr>
                  </a:glow>
                </a:effectLst>
              </a:rPr>
              <a:t>Paper-like</a:t>
            </a:r>
            <a:endParaRPr lang="en-US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rgbClr val="E47512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79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350909" y="1568824"/>
            <a:ext cx="13656235" cy="5468470"/>
          </a:xfrm>
          <a:prstGeom prst="rect">
            <a:avLst/>
          </a:prstGeom>
          <a:solidFill>
            <a:srgbClr val="DDEA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729" y="1602328"/>
            <a:ext cx="5326616" cy="5255672"/>
          </a:xfrm>
        </p:spPr>
      </p:pic>
      <p:sp>
        <p:nvSpPr>
          <p:cNvPr id="5" name="TextBox 4"/>
          <p:cNvSpPr txBox="1"/>
          <p:nvPr/>
        </p:nvSpPr>
        <p:spPr>
          <a:xfrm>
            <a:off x="1034845" y="2437614"/>
            <a:ext cx="312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HIPAA Compliance</a:t>
            </a:r>
            <a:r>
              <a:rPr lang="en-US" dirty="0">
                <a:solidFill>
                  <a:srgbClr val="133C6B"/>
                </a:solidFill>
                <a:latin typeface="Avenir Roman"/>
                <a:cs typeface="Avenir Roman"/>
              </a:rPr>
              <a:t>, FDA 21 CFR Part 11 C</a:t>
            </a:r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ompliance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5737" y="2409260"/>
            <a:ext cx="32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133C6B"/>
                </a:solidFill>
                <a:latin typeface="Avenir Roman"/>
                <a:cs typeface="Avenir Roman"/>
              </a:rPr>
              <a:t>HTTPS </a:t>
            </a:r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&amp; VPN Communication</a:t>
            </a:r>
            <a:endParaRPr lang="en-US" dirty="0">
              <a:solidFill>
                <a:srgbClr val="133C6B"/>
              </a:solidFill>
              <a:latin typeface="Avenir Roman"/>
              <a:cs typeface="Avenir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961" y="3549835"/>
            <a:ext cx="296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3C6B"/>
                </a:solidFill>
                <a:latin typeface="Avenir Roman"/>
                <a:cs typeface="Avenir Roman"/>
              </a:rPr>
              <a:t>Detailed session reports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0031" y="4223806"/>
            <a:ext cx="202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3C6B"/>
                </a:solidFill>
                <a:latin typeface="Avenir Roman"/>
                <a:cs typeface="Avenir Roman"/>
              </a:rPr>
              <a:t>Session hashing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1533" y="4963352"/>
            <a:ext cx="197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Authentication</a:t>
            </a:r>
            <a:endParaRPr lang="en-US" dirty="0">
              <a:solidFill>
                <a:srgbClr val="133C6B"/>
              </a:solidFill>
              <a:latin typeface="Avenir Roman"/>
              <a:cs typeface="Avenir Roman"/>
            </a:endParaRPr>
          </a:p>
          <a:p>
            <a:endParaRPr lang="en-US" dirty="0">
              <a:solidFill>
                <a:srgbClr val="133C6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5398" y="3424492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133C6B"/>
                </a:solidFill>
                <a:latin typeface="Avenir Roman"/>
                <a:cs typeface="Avenir Roman"/>
              </a:rPr>
              <a:t>SSL C</a:t>
            </a:r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ertificates</a:t>
            </a:r>
            <a:endParaRPr lang="en-US" dirty="0">
              <a:solidFill>
                <a:srgbClr val="133C6B"/>
              </a:solidFill>
              <a:latin typeface="Avenir Roman"/>
              <a:cs typeface="Avenir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5342" y="4162725"/>
            <a:ext cx="186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Full Audit </a:t>
            </a:r>
            <a:r>
              <a:rPr lang="en-US" dirty="0">
                <a:solidFill>
                  <a:srgbClr val="133C6B"/>
                </a:solidFill>
                <a:latin typeface="Avenir Roman"/>
                <a:cs typeface="Avenir Roman"/>
              </a:rPr>
              <a:t>T</a:t>
            </a:r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rails</a:t>
            </a:r>
            <a:endParaRPr lang="en-US" dirty="0">
              <a:solidFill>
                <a:srgbClr val="133C6B"/>
              </a:solidFill>
              <a:latin typeface="Avenir Roman"/>
              <a:cs typeface="Avenir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3228" y="4908823"/>
            <a:ext cx="16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133C6B"/>
                </a:solidFill>
                <a:latin typeface="Avenir Book"/>
                <a:cs typeface="Avenir Book"/>
              </a:rPr>
              <a:t>Unique IDs</a:t>
            </a:r>
            <a:endParaRPr lang="en-US" dirty="0">
              <a:solidFill>
                <a:srgbClr val="133C6B"/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9212" y="5798573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Password Aging</a:t>
            </a:r>
            <a:endParaRPr lang="en-US" dirty="0">
              <a:solidFill>
                <a:srgbClr val="133C6B"/>
              </a:solidFill>
              <a:latin typeface="Avenir Roman"/>
              <a:cs typeface="Avenir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381" y="579857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3C6B"/>
                </a:solidFill>
                <a:latin typeface="Avenir Roman"/>
                <a:cs typeface="Avenir Roman"/>
              </a:rPr>
              <a:t>Encryption</a:t>
            </a:r>
            <a:endParaRPr lang="en-US" dirty="0">
              <a:solidFill>
                <a:srgbClr val="133C6B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436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 Paper, Save Time, Cut Costs</a:t>
            </a: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51" y="1882701"/>
            <a:ext cx="4543351" cy="38889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96297" y="2028496"/>
            <a:ext cx="6850949" cy="935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9395" y="1998371"/>
            <a:ext cx="5216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Avenir Roman"/>
                <a:cs typeface="Avenir Roman"/>
              </a:rPr>
              <a:t>Real Results Achieved by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Avenir Roman"/>
                <a:cs typeface="Avenir Roman"/>
              </a:rPr>
              <a:t>Mi-Corporation Customers</a:t>
            </a:r>
            <a:endParaRPr lang="en-US" sz="2800" dirty="0">
              <a:solidFill>
                <a:srgbClr val="FFFFFF"/>
              </a:solidFill>
              <a:latin typeface="Avenir Roman"/>
              <a:cs typeface="Avenir Roman"/>
            </a:endParaRPr>
          </a:p>
        </p:txBody>
      </p:sp>
      <p:pic>
        <p:nvPicPr>
          <p:cNvPr id="17" name="Picture 16" descr="no-symbol-skinny-h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302" y="3196250"/>
            <a:ext cx="1714994" cy="1714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66801" y="3454676"/>
            <a:ext cx="5626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7C7C81"/>
                </a:solidFill>
                <a:latin typeface="Avenir Roman"/>
                <a:cs typeface="Avenir Roman"/>
              </a:rPr>
              <a:t>Reduced a 2-4 week process to 1-2 days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7C7C81"/>
              </a:solidFill>
              <a:latin typeface="Avenir Roman"/>
              <a:cs typeface="Avenir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7C7C81"/>
                </a:solidFill>
                <a:latin typeface="Avenir Roman"/>
                <a:cs typeface="Avenir Roman"/>
              </a:rPr>
              <a:t>Increased invoicing speed by 25%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7C7C81"/>
              </a:solidFill>
              <a:latin typeface="Avenir Roman"/>
              <a:cs typeface="Avenir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7C7C81"/>
                </a:solidFill>
                <a:latin typeface="Avenir Roman"/>
                <a:cs typeface="Avenir Roman"/>
              </a:rPr>
              <a:t>Annual cost savings of $3 million dollars</a:t>
            </a:r>
            <a:endParaRPr lang="en-US" sz="2000" dirty="0">
              <a:solidFill>
                <a:srgbClr val="7C7C81"/>
              </a:solidFill>
              <a:latin typeface="Avenir Roman"/>
              <a:cs typeface="Avenir Roman"/>
            </a:endParaRPr>
          </a:p>
        </p:txBody>
      </p:sp>
      <p:pic>
        <p:nvPicPr>
          <p:cNvPr id="9" name="Picture 8" descr="Inspector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96" y="2020902"/>
            <a:ext cx="4264039" cy="42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Mi-Co Theme">
  <a:themeElements>
    <a:clrScheme name="Mi-Co">
      <a:dk1>
        <a:srgbClr val="000000"/>
      </a:dk1>
      <a:lt1>
        <a:srgbClr val="FFFFFF"/>
      </a:lt1>
      <a:dk2>
        <a:srgbClr val="3F739B"/>
      </a:dk2>
      <a:lt2>
        <a:srgbClr val="7EA9CA"/>
      </a:lt2>
      <a:accent1>
        <a:srgbClr val="E48312"/>
      </a:accent1>
      <a:accent2>
        <a:srgbClr val="A5A5A5"/>
      </a:accent2>
      <a:accent3>
        <a:srgbClr val="D8D8D8"/>
      </a:accent3>
      <a:accent4>
        <a:srgbClr val="F3B46C"/>
      </a:accent4>
      <a:accent5>
        <a:srgbClr val="2F5674"/>
      </a:accent5>
      <a:accent6>
        <a:srgbClr val="B1CBDF"/>
      </a:accent6>
      <a:hlink>
        <a:srgbClr val="3F739B"/>
      </a:hlink>
      <a:folHlink>
        <a:srgbClr val="BFBFBF"/>
      </a:folHlink>
    </a:clrScheme>
    <a:fontScheme name="Custom 1">
      <a:majorFont>
        <a:latin typeface="Optim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>
            <a:alpha val="41000"/>
          </a:schemeClr>
        </a:solidFill>
      </a:spPr>
      <a:bodyPr wrap="square" rtlCol="0">
        <a:spAutoFit/>
      </a:bodyPr>
      <a:lstStyle>
        <a:defPPr>
          <a:defRPr sz="3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i-Co Theme" id="{039BF508-690F-4081-A755-82591C179FDB}" vid="{0D1E52B7-CD23-4DC0-9131-D15E85300B77}"/>
    </a:ext>
  </a:extLst>
</a:theme>
</file>

<file path=ppt/theme/theme2.xml><?xml version="1.0" encoding="utf-8"?>
<a:theme xmlns:a="http://schemas.openxmlformats.org/drawingml/2006/main" name="1_Mi-Co Theme">
  <a:themeElements>
    <a:clrScheme name="Mi-Co">
      <a:dk1>
        <a:srgbClr val="000000"/>
      </a:dk1>
      <a:lt1>
        <a:srgbClr val="FFFFFF"/>
      </a:lt1>
      <a:dk2>
        <a:srgbClr val="3F739B"/>
      </a:dk2>
      <a:lt2>
        <a:srgbClr val="7EA9CA"/>
      </a:lt2>
      <a:accent1>
        <a:srgbClr val="E48312"/>
      </a:accent1>
      <a:accent2>
        <a:srgbClr val="A5A5A5"/>
      </a:accent2>
      <a:accent3>
        <a:srgbClr val="D8D8D8"/>
      </a:accent3>
      <a:accent4>
        <a:srgbClr val="F3B46C"/>
      </a:accent4>
      <a:accent5>
        <a:srgbClr val="2F5674"/>
      </a:accent5>
      <a:accent6>
        <a:srgbClr val="B1CBDF"/>
      </a:accent6>
      <a:hlink>
        <a:srgbClr val="3F739B"/>
      </a:hlink>
      <a:folHlink>
        <a:srgbClr val="BFBFBF"/>
      </a:folHlink>
    </a:clrScheme>
    <a:fontScheme name="Custom 1">
      <a:majorFont>
        <a:latin typeface="Optim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-Co Theme" id="{C0E558E2-66DE-47B2-B4D2-1E3D720C85D1}" vid="{B767BBA6-228B-43E6-BDED-61BBD5FC3F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Mi-Co Theme</Template>
  <TotalTime>6508</TotalTime>
  <Words>882</Words>
  <Application>Microsoft Macintosh PowerPoint</Application>
  <PresentationFormat>Custom</PresentationFormat>
  <Paragraphs>287</Paragraphs>
  <Slides>28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Mi-Co Theme</vt:lpstr>
      <vt:lpstr>1_Mi-Co Theme</vt:lpstr>
      <vt:lpstr>      Mobilizing your Mission Critical Processes </vt:lpstr>
      <vt:lpstr>Agenda</vt:lpstr>
      <vt:lpstr>Mi-Corporation Corporate Overview</vt:lpstr>
      <vt:lpstr>Excellence in Innovation and Implementation of Customer Solutions</vt:lpstr>
      <vt:lpstr>Select Mi-Corporation Customers</vt:lpstr>
      <vt:lpstr>Mi-Corporation Mobile Impact Platform</vt:lpstr>
      <vt:lpstr>Flexibility</vt:lpstr>
      <vt:lpstr>Security</vt:lpstr>
      <vt:lpstr>Eliminate Paper, Save Time, Cut Costs</vt:lpstr>
      <vt:lpstr>Process Reduction using Mobile Impact Platform</vt:lpstr>
      <vt:lpstr>Mobile Impact Platform</vt:lpstr>
      <vt:lpstr>Benefits of a Mobile Impact Platform</vt:lpstr>
      <vt:lpstr>Benefits of a Mobile Impact Platform</vt:lpstr>
      <vt:lpstr>Offline Capabilities</vt:lpstr>
      <vt:lpstr>Mobile Impact Platform Architecture</vt:lpstr>
      <vt:lpstr>Mobile Impact Platform Architecture</vt:lpstr>
      <vt:lpstr>Mobile Impact Platform Architecture</vt:lpstr>
      <vt:lpstr>Mobile Impact Platform Architecture</vt:lpstr>
      <vt:lpstr>SQL Lite DB, Replicator, Sync Services  </vt:lpstr>
      <vt:lpstr>Mobile Impact Platform Architecture</vt:lpstr>
      <vt:lpstr>Mi-Corporation Sales Process</vt:lpstr>
      <vt:lpstr>Mi-Enterprise Apps</vt:lpstr>
      <vt:lpstr>Mi-Enterprise Apps</vt:lpstr>
      <vt:lpstr>Business Case: Typical Mobile App Project</vt:lpstr>
      <vt:lpstr>Complications of a Data Capture Process</vt:lpstr>
      <vt:lpstr>Excellent Service &amp; Support Proven</vt:lpstr>
      <vt:lpstr>Why Mi-Corporation?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Feng</dc:creator>
  <cp:lastModifiedBy>Melanie Park</cp:lastModifiedBy>
  <cp:revision>480</cp:revision>
  <dcterms:created xsi:type="dcterms:W3CDTF">2014-05-30T18:20:01Z</dcterms:created>
  <dcterms:modified xsi:type="dcterms:W3CDTF">2016-07-27T19:21:07Z</dcterms:modified>
</cp:coreProperties>
</file>