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2"/>
  </p:sldMasterIdLst>
  <p:notesMasterIdLst>
    <p:notesMasterId r:id="rId29"/>
  </p:notesMasterIdLst>
  <p:sldIdLst>
    <p:sldId id="256" r:id="rId3"/>
    <p:sldId id="258" r:id="rId4"/>
    <p:sldId id="259" r:id="rId5"/>
    <p:sldId id="265" r:id="rId6"/>
    <p:sldId id="260" r:id="rId7"/>
    <p:sldId id="264" r:id="rId8"/>
    <p:sldId id="263" r:id="rId9"/>
    <p:sldId id="266" r:id="rId10"/>
    <p:sldId id="267" r:id="rId11"/>
    <p:sldId id="268" r:id="rId12"/>
    <p:sldId id="269" r:id="rId13"/>
    <p:sldId id="276" r:id="rId14"/>
    <p:sldId id="270" r:id="rId15"/>
    <p:sldId id="277" r:id="rId16"/>
    <p:sldId id="271" r:id="rId17"/>
    <p:sldId id="272" r:id="rId18"/>
    <p:sldId id="284" r:id="rId19"/>
    <p:sldId id="274" r:id="rId20"/>
    <p:sldId id="275" r:id="rId21"/>
    <p:sldId id="278" r:id="rId22"/>
    <p:sldId id="273" r:id="rId23"/>
    <p:sldId id="281" r:id="rId24"/>
    <p:sldId id="282" r:id="rId25"/>
    <p:sldId id="279" r:id="rId26"/>
    <p:sldId id="283" r:id="rId27"/>
    <p:sldId id="280" r:id="rId28"/>
  </p:sldIdLst>
  <p:sldSz cx="9144000" cy="6858000" type="screen4x3"/>
  <p:notesSz cx="7315200" cy="9601200"/>
  <p:embeddedFontLst>
    <p:embeddedFont>
      <p:font typeface="Optima"/>
      <p:regular r:id="rId30"/>
      <p:bold r:id="rId31"/>
      <p:italic r:id="rId32"/>
      <p:boldItalic r:id="rId33"/>
    </p:embeddedFont>
    <p:embeddedFont>
      <p:font typeface="Optima BoldOblique"/>
      <p:italic r:id="rId34"/>
    </p:embeddedFont>
    <p:embeddedFont>
      <p:font typeface="Verdana" pitchFamily="34" charset="0"/>
      <p:regular r:id="rId35"/>
      <p:bold r:id="rId36"/>
      <p:italic r:id="rId37"/>
      <p:boldItalic r:id="rId38"/>
    </p:embeddedFont>
    <p:embeddedFont>
      <p:font typeface="Calibri" pitchFamily="34" charset="0"/>
      <p:regular r:id="rId39"/>
      <p:bold r:id="rId40"/>
      <p:italic r:id="rId41"/>
      <p:boldItalic r:id="rId42"/>
    </p:embeddedFont>
    <p:embeddedFont>
      <p:font typeface="Monotype Corsiva" pitchFamily="66" charset="0"/>
      <p:italic r:id="rId43"/>
    </p:embeddedFont>
    <p:embeddedFont>
      <p:font typeface="Bradley Hand ITC" pitchFamily="66" charset="0"/>
      <p:regular r:id="rId44"/>
    </p:embeddedFont>
    <p:embeddedFont>
      <p:font typeface="Segoe Print" pitchFamily="2" charset="0"/>
      <p:regular r:id="rId45"/>
      <p:bold r:id="rId46"/>
    </p:embeddedFont>
    <p:embeddedFont>
      <p:font typeface="Lucida Handwriting" pitchFamily="66" charset="0"/>
      <p:regular r:id="rId47"/>
    </p:embeddedFont>
    <p:embeddedFont>
      <p:font typeface="MV Boli" pitchFamily="2" charset="0"/>
      <p:regular r:id="rId4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07D"/>
    <a:srgbClr val="5C5C8A"/>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5" autoAdjust="0"/>
    <p:restoredTop sz="81002" autoAdjust="0"/>
  </p:normalViewPr>
  <p:slideViewPr>
    <p:cSldViewPr>
      <p:cViewPr varScale="1">
        <p:scale>
          <a:sx n="56" d="100"/>
          <a:sy n="56" d="100"/>
        </p:scale>
        <p:origin x="-1288" y="-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image" Target="../media/image53.jpg"/><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image" Target="../media/image53.jpg"/><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3B31B-8223-4A0D-A0C5-A7C1C27E33E1}"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41120DB0-17FB-441D-85FE-F14C44C691E8}">
      <dgm:prSet phldrT="[Text]"/>
      <dgm:spPr/>
      <dgm:t>
        <a:bodyPr/>
        <a:lstStyle/>
        <a:p>
          <a:r>
            <a:rPr lang="en-US" b="1" dirty="0" smtClean="0"/>
            <a:t>Flexible Mi-Co Pricing Options</a:t>
          </a:r>
          <a:endParaRPr lang="en-US" b="1" dirty="0"/>
        </a:p>
      </dgm:t>
    </dgm:pt>
    <dgm:pt modelId="{2A46E20C-71C2-45CD-87E7-9B9CCD956050}" type="parTrans" cxnId="{7AC4A186-1148-49A0-B357-6EA8FFE1E2D4}">
      <dgm:prSet/>
      <dgm:spPr/>
      <dgm:t>
        <a:bodyPr/>
        <a:lstStyle/>
        <a:p>
          <a:endParaRPr lang="en-US"/>
        </a:p>
      </dgm:t>
    </dgm:pt>
    <dgm:pt modelId="{ADF03E3C-A6C1-4F0F-87E5-28E0DC3FC5FB}" type="sibTrans" cxnId="{7AC4A186-1148-49A0-B357-6EA8FFE1E2D4}">
      <dgm:prSet/>
      <dgm:spPr/>
      <dgm:t>
        <a:bodyPr/>
        <a:lstStyle/>
        <a:p>
          <a:endParaRPr lang="en-US"/>
        </a:p>
      </dgm:t>
    </dgm:pt>
    <dgm:pt modelId="{ACF53A03-13F1-433B-901F-FA3951789A20}">
      <dgm:prSet phldrT="[Text]"/>
      <dgm:spPr/>
      <dgm:t>
        <a:bodyPr/>
        <a:lstStyle/>
        <a:p>
          <a:r>
            <a:rPr lang="en-US" b="1" u="sng" dirty="0" smtClean="0"/>
            <a:t>Named-User Model</a:t>
          </a:r>
        </a:p>
        <a:p>
          <a:r>
            <a:rPr lang="en-US" dirty="0" smtClean="0"/>
            <a:t>(Limited users, unlimited form submissions)</a:t>
          </a:r>
        </a:p>
        <a:p>
          <a:r>
            <a:rPr lang="en-US" i="1" dirty="0" smtClean="0"/>
            <a:t>Basic, Dept. </a:t>
          </a:r>
          <a:r>
            <a:rPr lang="en-US" i="1" dirty="0" err="1" smtClean="0"/>
            <a:t>Enterp</a:t>
          </a:r>
          <a:r>
            <a:rPr lang="en-US" i="1" dirty="0" smtClean="0"/>
            <a:t>.</a:t>
          </a:r>
          <a:endParaRPr lang="en-US" i="1" dirty="0"/>
        </a:p>
      </dgm:t>
    </dgm:pt>
    <dgm:pt modelId="{26363EB5-F179-4FD8-8495-3A73CC7BC49D}" type="parTrans" cxnId="{CC6EACEE-42D4-4E11-B151-F0E5CDC37D23}">
      <dgm:prSet/>
      <dgm:spPr/>
      <dgm:t>
        <a:bodyPr/>
        <a:lstStyle/>
        <a:p>
          <a:endParaRPr lang="en-US"/>
        </a:p>
      </dgm:t>
    </dgm:pt>
    <dgm:pt modelId="{0DA53479-D75A-4DE9-9A84-5E18CA02D26C}" type="sibTrans" cxnId="{CC6EACEE-42D4-4E11-B151-F0E5CDC37D23}">
      <dgm:prSet/>
      <dgm:spPr/>
      <dgm:t>
        <a:bodyPr/>
        <a:lstStyle/>
        <a:p>
          <a:endParaRPr lang="en-US"/>
        </a:p>
      </dgm:t>
    </dgm:pt>
    <dgm:pt modelId="{2ACE6D30-E9C0-4CB5-84D2-4EA4653C539B}">
      <dgm:prSet phldrT="[Text]"/>
      <dgm:spPr/>
      <dgm:t>
        <a:bodyPr/>
        <a:lstStyle/>
        <a:p>
          <a:r>
            <a:rPr lang="en-US" dirty="0" smtClean="0"/>
            <a:t> Monthly pricing, per </a:t>
          </a:r>
          <a:br>
            <a:rPr lang="en-US" dirty="0" smtClean="0"/>
          </a:br>
          <a:r>
            <a:rPr lang="en-US" dirty="0" smtClean="0"/>
            <a:t> named- user</a:t>
          </a:r>
          <a:br>
            <a:rPr lang="en-US" dirty="0" smtClean="0"/>
          </a:br>
          <a:r>
            <a:rPr lang="en-US" dirty="0" smtClean="0"/>
            <a:t>(on-premise/hosted)</a:t>
          </a:r>
          <a:endParaRPr lang="en-US" dirty="0"/>
        </a:p>
      </dgm:t>
    </dgm:pt>
    <dgm:pt modelId="{C5A75E0D-3DB2-4D81-8CFA-811401DD8AE7}" type="parTrans" cxnId="{EB8695C1-4899-4E6C-ABFC-A186DB491E4D}">
      <dgm:prSet/>
      <dgm:spPr/>
      <dgm:t>
        <a:bodyPr/>
        <a:lstStyle/>
        <a:p>
          <a:endParaRPr lang="en-US"/>
        </a:p>
      </dgm:t>
    </dgm:pt>
    <dgm:pt modelId="{7EDA58E6-6BDA-42C8-9983-F41B8DCB656B}" type="sibTrans" cxnId="{EB8695C1-4899-4E6C-ABFC-A186DB491E4D}">
      <dgm:prSet/>
      <dgm:spPr/>
      <dgm:t>
        <a:bodyPr/>
        <a:lstStyle/>
        <a:p>
          <a:endParaRPr lang="en-US"/>
        </a:p>
      </dgm:t>
    </dgm:pt>
    <dgm:pt modelId="{86536069-05A7-48D0-BD25-763764E32A84}">
      <dgm:prSet phldrT="[Text]"/>
      <dgm:spPr/>
      <dgm:t>
        <a:bodyPr/>
        <a:lstStyle/>
        <a:p>
          <a:r>
            <a:rPr lang="en-US" dirty="0" smtClean="0"/>
            <a:t> Perpetual license</a:t>
          </a:r>
        </a:p>
        <a:p>
          <a:r>
            <a:rPr lang="en-US" dirty="0" smtClean="0"/>
            <a:t>(1-time fee with 20% </a:t>
          </a:r>
          <a:br>
            <a:rPr lang="en-US" dirty="0" smtClean="0"/>
          </a:br>
          <a:r>
            <a:rPr lang="en-US" dirty="0" smtClean="0"/>
            <a:t>optional annual maintenance)</a:t>
          </a:r>
        </a:p>
      </dgm:t>
    </dgm:pt>
    <dgm:pt modelId="{A29872FA-E92A-4A48-96F0-E6CAF7FDE0FD}" type="parTrans" cxnId="{7DE5EF28-C435-4747-A04D-CBB9E781ECEE}">
      <dgm:prSet/>
      <dgm:spPr/>
      <dgm:t>
        <a:bodyPr/>
        <a:lstStyle/>
        <a:p>
          <a:endParaRPr lang="en-US"/>
        </a:p>
      </dgm:t>
    </dgm:pt>
    <dgm:pt modelId="{D7E901A0-32B1-49A7-90A8-712F32B10C71}" type="sibTrans" cxnId="{7DE5EF28-C435-4747-A04D-CBB9E781ECEE}">
      <dgm:prSet/>
      <dgm:spPr/>
      <dgm:t>
        <a:bodyPr/>
        <a:lstStyle/>
        <a:p>
          <a:endParaRPr lang="en-US"/>
        </a:p>
      </dgm:t>
    </dgm:pt>
    <dgm:pt modelId="{CE4A74FC-97F4-496B-AD74-1E307D118283}">
      <dgm:prSet phldrT="[Text]"/>
      <dgm:spPr/>
      <dgm:t>
        <a:bodyPr/>
        <a:lstStyle/>
        <a:p>
          <a:r>
            <a:rPr lang="en-US" b="1" u="sng" dirty="0" smtClean="0"/>
            <a:t>Form-Transactional Model</a:t>
          </a:r>
          <a:r>
            <a:rPr lang="en-US" dirty="0" smtClean="0"/>
            <a:t> </a:t>
          </a:r>
          <a:br>
            <a:rPr lang="en-US" dirty="0" smtClean="0"/>
          </a:br>
          <a:r>
            <a:rPr lang="en-US" dirty="0" smtClean="0"/>
            <a:t>(Unlimited users, limited form submissions)</a:t>
          </a:r>
          <a:endParaRPr lang="en-US" dirty="0"/>
        </a:p>
      </dgm:t>
    </dgm:pt>
    <dgm:pt modelId="{8FE75E7B-99B8-49F4-A9CF-FA460FE84411}" type="parTrans" cxnId="{C7FF0968-A45F-4034-A8B9-8A7701DA671A}">
      <dgm:prSet/>
      <dgm:spPr/>
      <dgm:t>
        <a:bodyPr/>
        <a:lstStyle/>
        <a:p>
          <a:endParaRPr lang="en-US"/>
        </a:p>
      </dgm:t>
    </dgm:pt>
    <dgm:pt modelId="{464D6131-A07E-4179-8EAF-7CADBCB0534D}" type="sibTrans" cxnId="{C7FF0968-A45F-4034-A8B9-8A7701DA671A}">
      <dgm:prSet/>
      <dgm:spPr/>
      <dgm:t>
        <a:bodyPr/>
        <a:lstStyle/>
        <a:p>
          <a:endParaRPr lang="en-US"/>
        </a:p>
      </dgm:t>
    </dgm:pt>
    <dgm:pt modelId="{CC682C3C-FF84-4377-9575-F8C0C9ACFFAA}">
      <dgm:prSet phldrT="[Text]"/>
      <dgm:spPr/>
      <dgm:t>
        <a:bodyPr/>
        <a:lstStyle/>
        <a:p>
          <a:r>
            <a:rPr lang="en-US" dirty="0" smtClean="0"/>
            <a:t>Tiers of form-packs from 10,000 – 1,000,000</a:t>
          </a:r>
          <a:br>
            <a:rPr lang="en-US" dirty="0" smtClean="0"/>
          </a:br>
          <a:r>
            <a:rPr lang="en-US" dirty="0" smtClean="0"/>
            <a:t>(like prepaid cell card)</a:t>
          </a:r>
          <a:endParaRPr lang="en-US" dirty="0"/>
        </a:p>
      </dgm:t>
    </dgm:pt>
    <dgm:pt modelId="{DA9539D8-3A8C-42EE-9EE2-79E32C06501F}" type="parTrans" cxnId="{1596D147-D0F2-402B-A4B0-38C93088E27D}">
      <dgm:prSet/>
      <dgm:spPr/>
      <dgm:t>
        <a:bodyPr/>
        <a:lstStyle/>
        <a:p>
          <a:endParaRPr lang="en-US"/>
        </a:p>
      </dgm:t>
    </dgm:pt>
    <dgm:pt modelId="{B955DB77-C48C-4429-A2A9-BCF0FDA2F1BE}" type="sibTrans" cxnId="{1596D147-D0F2-402B-A4B0-38C93088E27D}">
      <dgm:prSet/>
      <dgm:spPr/>
      <dgm:t>
        <a:bodyPr/>
        <a:lstStyle/>
        <a:p>
          <a:endParaRPr lang="en-US"/>
        </a:p>
      </dgm:t>
    </dgm:pt>
    <dgm:pt modelId="{920B6B33-2CD8-4708-B3D8-6AA5C6EFD48B}" type="pres">
      <dgm:prSet presAssocID="{6B13B31B-8223-4A0D-A0C5-A7C1C27E33E1}" presName="hierChild1" presStyleCnt="0">
        <dgm:presLayoutVars>
          <dgm:chPref val="1"/>
          <dgm:dir/>
          <dgm:animOne val="branch"/>
          <dgm:animLvl val="lvl"/>
          <dgm:resizeHandles/>
        </dgm:presLayoutVars>
      </dgm:prSet>
      <dgm:spPr/>
      <dgm:t>
        <a:bodyPr/>
        <a:lstStyle/>
        <a:p>
          <a:endParaRPr lang="en-US"/>
        </a:p>
      </dgm:t>
    </dgm:pt>
    <dgm:pt modelId="{E48D2F2C-E5DE-47A0-8D9C-F226997CF2D2}" type="pres">
      <dgm:prSet presAssocID="{41120DB0-17FB-441D-85FE-F14C44C691E8}" presName="hierRoot1" presStyleCnt="0"/>
      <dgm:spPr/>
    </dgm:pt>
    <dgm:pt modelId="{6A597DDA-A986-4917-A119-71F8454C3954}" type="pres">
      <dgm:prSet presAssocID="{41120DB0-17FB-441D-85FE-F14C44C691E8}" presName="composite" presStyleCnt="0"/>
      <dgm:spPr/>
    </dgm:pt>
    <dgm:pt modelId="{8BC7D08F-D7B7-4BA1-8B4E-0E1C669C59E6}" type="pres">
      <dgm:prSet presAssocID="{41120DB0-17FB-441D-85FE-F14C44C691E8}"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692E805-51F0-498F-9F61-AB4B90E65F6F}" type="pres">
      <dgm:prSet presAssocID="{41120DB0-17FB-441D-85FE-F14C44C691E8}" presName="text" presStyleLbl="revTx" presStyleIdx="0" presStyleCnt="6">
        <dgm:presLayoutVars>
          <dgm:chPref val="3"/>
        </dgm:presLayoutVars>
      </dgm:prSet>
      <dgm:spPr/>
      <dgm:t>
        <a:bodyPr/>
        <a:lstStyle/>
        <a:p>
          <a:endParaRPr lang="en-US"/>
        </a:p>
      </dgm:t>
    </dgm:pt>
    <dgm:pt modelId="{EFDA3EAA-C768-464A-BB4C-BDDFEC8761B8}" type="pres">
      <dgm:prSet presAssocID="{41120DB0-17FB-441D-85FE-F14C44C691E8}" presName="hierChild2" presStyleCnt="0"/>
      <dgm:spPr/>
    </dgm:pt>
    <dgm:pt modelId="{5108DE4B-F3E7-4F91-8B6A-B14CF8B6A090}" type="pres">
      <dgm:prSet presAssocID="{26363EB5-F179-4FD8-8495-3A73CC7BC49D}" presName="Name10" presStyleLbl="parChTrans1D2" presStyleIdx="0" presStyleCnt="2"/>
      <dgm:spPr/>
      <dgm:t>
        <a:bodyPr/>
        <a:lstStyle/>
        <a:p>
          <a:endParaRPr lang="en-US"/>
        </a:p>
      </dgm:t>
    </dgm:pt>
    <dgm:pt modelId="{28EE614C-6355-41D1-89D8-C06D14EE4C04}" type="pres">
      <dgm:prSet presAssocID="{ACF53A03-13F1-433B-901F-FA3951789A20}" presName="hierRoot2" presStyleCnt="0"/>
      <dgm:spPr/>
    </dgm:pt>
    <dgm:pt modelId="{BCFD1AB5-C7EF-4BDA-891E-8C23940F9108}" type="pres">
      <dgm:prSet presAssocID="{ACF53A03-13F1-433B-901F-FA3951789A20}" presName="composite2" presStyleCnt="0"/>
      <dgm:spPr/>
    </dgm:pt>
    <dgm:pt modelId="{8D7B7305-9DDF-4EA8-BD16-183BB7EB9688}" type="pres">
      <dgm:prSet presAssocID="{ACF53A03-13F1-433B-901F-FA3951789A20}" presName="image2" presStyleLbl="node2" presStyleIdx="0"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D46A5B5-63F1-4439-95E6-4973408A9ECF}" type="pres">
      <dgm:prSet presAssocID="{ACF53A03-13F1-433B-901F-FA3951789A20}" presName="text2" presStyleLbl="revTx" presStyleIdx="1" presStyleCnt="6">
        <dgm:presLayoutVars>
          <dgm:chPref val="3"/>
        </dgm:presLayoutVars>
      </dgm:prSet>
      <dgm:spPr/>
      <dgm:t>
        <a:bodyPr/>
        <a:lstStyle/>
        <a:p>
          <a:endParaRPr lang="en-US"/>
        </a:p>
      </dgm:t>
    </dgm:pt>
    <dgm:pt modelId="{A277E3CD-9EA4-4467-90C2-AF6E179AE2DB}" type="pres">
      <dgm:prSet presAssocID="{ACF53A03-13F1-433B-901F-FA3951789A20}" presName="hierChild3" presStyleCnt="0"/>
      <dgm:spPr/>
    </dgm:pt>
    <dgm:pt modelId="{B8B98AB8-4A94-405A-8FFE-7625636FE4D6}" type="pres">
      <dgm:prSet presAssocID="{C5A75E0D-3DB2-4D81-8CFA-811401DD8AE7}" presName="Name17" presStyleLbl="parChTrans1D3" presStyleIdx="0" presStyleCnt="3"/>
      <dgm:spPr/>
      <dgm:t>
        <a:bodyPr/>
        <a:lstStyle/>
        <a:p>
          <a:endParaRPr lang="en-US"/>
        </a:p>
      </dgm:t>
    </dgm:pt>
    <dgm:pt modelId="{EB9D78D8-A935-4EFB-BA5F-C2CF2BAD3039}" type="pres">
      <dgm:prSet presAssocID="{2ACE6D30-E9C0-4CB5-84D2-4EA4653C539B}" presName="hierRoot3" presStyleCnt="0"/>
      <dgm:spPr/>
    </dgm:pt>
    <dgm:pt modelId="{520282EC-7695-4E33-A7AC-6FDA3D291892}" type="pres">
      <dgm:prSet presAssocID="{2ACE6D30-E9C0-4CB5-84D2-4EA4653C539B}" presName="composite3" presStyleCnt="0"/>
      <dgm:spPr/>
    </dgm:pt>
    <dgm:pt modelId="{E97BAEFA-F239-40AB-986E-323B8A0C0C7F}" type="pres">
      <dgm:prSet presAssocID="{2ACE6D30-E9C0-4CB5-84D2-4EA4653C539B}" presName="image3" presStyleLbl="node3"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246ACC7-58C6-4FA0-8A81-EED07A199CFE}" type="pres">
      <dgm:prSet presAssocID="{2ACE6D30-E9C0-4CB5-84D2-4EA4653C539B}" presName="text3" presStyleLbl="revTx" presStyleIdx="2" presStyleCnt="6" custLinFactNeighborX="2398">
        <dgm:presLayoutVars>
          <dgm:chPref val="3"/>
        </dgm:presLayoutVars>
      </dgm:prSet>
      <dgm:spPr/>
      <dgm:t>
        <a:bodyPr/>
        <a:lstStyle/>
        <a:p>
          <a:endParaRPr lang="en-US"/>
        </a:p>
      </dgm:t>
    </dgm:pt>
    <dgm:pt modelId="{327E2580-7C4F-422F-9B3C-87E02AF469BA}" type="pres">
      <dgm:prSet presAssocID="{2ACE6D30-E9C0-4CB5-84D2-4EA4653C539B}" presName="hierChild4" presStyleCnt="0"/>
      <dgm:spPr/>
    </dgm:pt>
    <dgm:pt modelId="{6CADF47D-E07C-46F6-9CC1-5FE1CE4828F8}" type="pres">
      <dgm:prSet presAssocID="{A29872FA-E92A-4A48-96F0-E6CAF7FDE0FD}" presName="Name17" presStyleLbl="parChTrans1D3" presStyleIdx="1" presStyleCnt="3"/>
      <dgm:spPr/>
      <dgm:t>
        <a:bodyPr/>
        <a:lstStyle/>
        <a:p>
          <a:endParaRPr lang="en-US"/>
        </a:p>
      </dgm:t>
    </dgm:pt>
    <dgm:pt modelId="{A03D4789-BBC1-4B63-BFD6-A504C1378CD3}" type="pres">
      <dgm:prSet presAssocID="{86536069-05A7-48D0-BD25-763764E32A84}" presName="hierRoot3" presStyleCnt="0"/>
      <dgm:spPr/>
    </dgm:pt>
    <dgm:pt modelId="{6EEADDD8-68FC-4549-BCAA-83E0A18CEFA4}" type="pres">
      <dgm:prSet presAssocID="{86536069-05A7-48D0-BD25-763764E32A84}" presName="composite3" presStyleCnt="0"/>
      <dgm:spPr/>
    </dgm:pt>
    <dgm:pt modelId="{FEF1BF37-9EF5-47D6-BFDA-FBAE4C60421B}" type="pres">
      <dgm:prSet presAssocID="{86536069-05A7-48D0-BD25-763764E32A84}" presName="image3" presStyleLbl="node3" presStyleIdx="1" presStyleCnt="3" custScaleX="112185" custScaleY="113221"/>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CEB7B310-67A1-46AC-A859-17CF0E19B946}" type="pres">
      <dgm:prSet presAssocID="{86536069-05A7-48D0-BD25-763764E32A84}" presName="text3" presStyleLbl="revTx" presStyleIdx="3" presStyleCnt="6" custLinFactNeighborX="11753" custLinFactNeighborY="7091">
        <dgm:presLayoutVars>
          <dgm:chPref val="3"/>
        </dgm:presLayoutVars>
      </dgm:prSet>
      <dgm:spPr/>
      <dgm:t>
        <a:bodyPr/>
        <a:lstStyle/>
        <a:p>
          <a:endParaRPr lang="en-US"/>
        </a:p>
      </dgm:t>
    </dgm:pt>
    <dgm:pt modelId="{2E3AD55B-15A6-4E82-B637-D2A8F8499583}" type="pres">
      <dgm:prSet presAssocID="{86536069-05A7-48D0-BD25-763764E32A84}" presName="hierChild4" presStyleCnt="0"/>
      <dgm:spPr/>
    </dgm:pt>
    <dgm:pt modelId="{45F1BF51-D598-4988-AF3A-A7576BEAD70A}" type="pres">
      <dgm:prSet presAssocID="{8FE75E7B-99B8-49F4-A9CF-FA460FE84411}" presName="Name10" presStyleLbl="parChTrans1D2" presStyleIdx="1" presStyleCnt="2"/>
      <dgm:spPr/>
      <dgm:t>
        <a:bodyPr/>
        <a:lstStyle/>
        <a:p>
          <a:endParaRPr lang="en-US"/>
        </a:p>
      </dgm:t>
    </dgm:pt>
    <dgm:pt modelId="{1B164A16-1EC6-400A-A991-A055D2FE5763}" type="pres">
      <dgm:prSet presAssocID="{CE4A74FC-97F4-496B-AD74-1E307D118283}" presName="hierRoot2" presStyleCnt="0"/>
      <dgm:spPr/>
    </dgm:pt>
    <dgm:pt modelId="{CFFB2D3C-1C2E-4FAA-B7DE-18687A622C20}" type="pres">
      <dgm:prSet presAssocID="{CE4A74FC-97F4-496B-AD74-1E307D118283}" presName="composite2" presStyleCnt="0"/>
      <dgm:spPr/>
    </dgm:pt>
    <dgm:pt modelId="{077CA6E0-8AB2-4500-BC3A-73B7DCCE3BA4}" type="pres">
      <dgm:prSet presAssocID="{CE4A74FC-97F4-496B-AD74-1E307D118283}" presName="image2" presStyleLbl="node2" presStyleIdx="1" presStyleCnt="2"/>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6BAC08F1-0299-4C78-8D7F-33A5369E444B}" type="pres">
      <dgm:prSet presAssocID="{CE4A74FC-97F4-496B-AD74-1E307D118283}" presName="text2" presStyleLbl="revTx" presStyleIdx="4" presStyleCnt="6">
        <dgm:presLayoutVars>
          <dgm:chPref val="3"/>
        </dgm:presLayoutVars>
      </dgm:prSet>
      <dgm:spPr/>
      <dgm:t>
        <a:bodyPr/>
        <a:lstStyle/>
        <a:p>
          <a:endParaRPr lang="en-US"/>
        </a:p>
      </dgm:t>
    </dgm:pt>
    <dgm:pt modelId="{1D96A7B2-8F74-4D28-944B-31944B2B1D83}" type="pres">
      <dgm:prSet presAssocID="{CE4A74FC-97F4-496B-AD74-1E307D118283}" presName="hierChild3" presStyleCnt="0"/>
      <dgm:spPr/>
    </dgm:pt>
    <dgm:pt modelId="{BB928E52-2A78-4260-8038-2EE3B409A72A}" type="pres">
      <dgm:prSet presAssocID="{DA9539D8-3A8C-42EE-9EE2-79E32C06501F}" presName="Name17" presStyleLbl="parChTrans1D3" presStyleIdx="2" presStyleCnt="3"/>
      <dgm:spPr/>
      <dgm:t>
        <a:bodyPr/>
        <a:lstStyle/>
        <a:p>
          <a:endParaRPr lang="en-US"/>
        </a:p>
      </dgm:t>
    </dgm:pt>
    <dgm:pt modelId="{B082DEA0-3540-4648-BFE1-61F18409EE5F}" type="pres">
      <dgm:prSet presAssocID="{CC682C3C-FF84-4377-9575-F8C0C9ACFFAA}" presName="hierRoot3" presStyleCnt="0"/>
      <dgm:spPr/>
    </dgm:pt>
    <dgm:pt modelId="{01B9AC69-64F9-4EF1-8D95-2261C89675B2}" type="pres">
      <dgm:prSet presAssocID="{CC682C3C-FF84-4377-9575-F8C0C9ACFFAA}" presName="composite3" presStyleCnt="0"/>
      <dgm:spPr/>
    </dgm:pt>
    <dgm:pt modelId="{736E4731-E1A5-4697-B667-BD7F021E99FD}" type="pres">
      <dgm:prSet presAssocID="{CC682C3C-FF84-4377-9575-F8C0C9ACFFAA}" presName="image3" presStyleLbl="node3" presStyleIdx="2"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 modelId="{BBEBA313-CA3E-4F39-B6BA-A77DEF379629}" type="pres">
      <dgm:prSet presAssocID="{CC682C3C-FF84-4377-9575-F8C0C9ACFFAA}" presName="text3" presStyleLbl="revTx" presStyleIdx="5" presStyleCnt="6">
        <dgm:presLayoutVars>
          <dgm:chPref val="3"/>
        </dgm:presLayoutVars>
      </dgm:prSet>
      <dgm:spPr/>
      <dgm:t>
        <a:bodyPr/>
        <a:lstStyle/>
        <a:p>
          <a:endParaRPr lang="en-US"/>
        </a:p>
      </dgm:t>
    </dgm:pt>
    <dgm:pt modelId="{B697CC0E-DA38-4B2C-AA6F-28EE179873F3}" type="pres">
      <dgm:prSet presAssocID="{CC682C3C-FF84-4377-9575-F8C0C9ACFFAA}" presName="hierChild4" presStyleCnt="0"/>
      <dgm:spPr/>
    </dgm:pt>
  </dgm:ptLst>
  <dgm:cxnLst>
    <dgm:cxn modelId="{D8F5BA72-CD01-4E1E-BAA2-33E5EB5D214E}" type="presOf" srcId="{CE4A74FC-97F4-496B-AD74-1E307D118283}" destId="{6BAC08F1-0299-4C78-8D7F-33A5369E444B}" srcOrd="0" destOrd="0" presId="urn:microsoft.com/office/officeart/2009/layout/CirclePictureHierarchy"/>
    <dgm:cxn modelId="{1596D147-D0F2-402B-A4B0-38C93088E27D}" srcId="{CE4A74FC-97F4-496B-AD74-1E307D118283}" destId="{CC682C3C-FF84-4377-9575-F8C0C9ACFFAA}" srcOrd="0" destOrd="0" parTransId="{DA9539D8-3A8C-42EE-9EE2-79E32C06501F}" sibTransId="{B955DB77-C48C-4429-A2A9-BCF0FDA2F1BE}"/>
    <dgm:cxn modelId="{D37DBEA9-2432-403B-9E9A-323860A1ABA9}" type="presOf" srcId="{26363EB5-F179-4FD8-8495-3A73CC7BC49D}" destId="{5108DE4B-F3E7-4F91-8B6A-B14CF8B6A090}" srcOrd="0" destOrd="0" presId="urn:microsoft.com/office/officeart/2009/layout/CirclePictureHierarchy"/>
    <dgm:cxn modelId="{7DE5EF28-C435-4747-A04D-CBB9E781ECEE}" srcId="{ACF53A03-13F1-433B-901F-FA3951789A20}" destId="{86536069-05A7-48D0-BD25-763764E32A84}" srcOrd="1" destOrd="0" parTransId="{A29872FA-E92A-4A48-96F0-E6CAF7FDE0FD}" sibTransId="{D7E901A0-32B1-49A7-90A8-712F32B10C71}"/>
    <dgm:cxn modelId="{4B01275B-C19C-4CC6-B3CC-EE5FD8C95001}" type="presOf" srcId="{A29872FA-E92A-4A48-96F0-E6CAF7FDE0FD}" destId="{6CADF47D-E07C-46F6-9CC1-5FE1CE4828F8}" srcOrd="0" destOrd="0" presId="urn:microsoft.com/office/officeart/2009/layout/CirclePictureHierarchy"/>
    <dgm:cxn modelId="{C7FF0968-A45F-4034-A8B9-8A7701DA671A}" srcId="{41120DB0-17FB-441D-85FE-F14C44C691E8}" destId="{CE4A74FC-97F4-496B-AD74-1E307D118283}" srcOrd="1" destOrd="0" parTransId="{8FE75E7B-99B8-49F4-A9CF-FA460FE84411}" sibTransId="{464D6131-A07E-4179-8EAF-7CADBCB0534D}"/>
    <dgm:cxn modelId="{753659B2-7274-46CE-AF04-7925D8F2F946}" type="presOf" srcId="{C5A75E0D-3DB2-4D81-8CFA-811401DD8AE7}" destId="{B8B98AB8-4A94-405A-8FFE-7625636FE4D6}" srcOrd="0" destOrd="0" presId="urn:microsoft.com/office/officeart/2009/layout/CirclePictureHierarchy"/>
    <dgm:cxn modelId="{B0844BB6-D4EB-4996-B290-CB22F4A19079}" type="presOf" srcId="{86536069-05A7-48D0-BD25-763764E32A84}" destId="{CEB7B310-67A1-46AC-A859-17CF0E19B946}" srcOrd="0" destOrd="0" presId="urn:microsoft.com/office/officeart/2009/layout/CirclePictureHierarchy"/>
    <dgm:cxn modelId="{7AC4A186-1148-49A0-B357-6EA8FFE1E2D4}" srcId="{6B13B31B-8223-4A0D-A0C5-A7C1C27E33E1}" destId="{41120DB0-17FB-441D-85FE-F14C44C691E8}" srcOrd="0" destOrd="0" parTransId="{2A46E20C-71C2-45CD-87E7-9B9CCD956050}" sibTransId="{ADF03E3C-A6C1-4F0F-87E5-28E0DC3FC5FB}"/>
    <dgm:cxn modelId="{CAE992DE-DAD1-464B-A5E3-037644188A05}" type="presOf" srcId="{DA9539D8-3A8C-42EE-9EE2-79E32C06501F}" destId="{BB928E52-2A78-4260-8038-2EE3B409A72A}" srcOrd="0" destOrd="0" presId="urn:microsoft.com/office/officeart/2009/layout/CirclePictureHierarchy"/>
    <dgm:cxn modelId="{D422FDFD-BC61-46D0-ABBB-298E0CB68B5A}" type="presOf" srcId="{41120DB0-17FB-441D-85FE-F14C44C691E8}" destId="{9692E805-51F0-498F-9F61-AB4B90E65F6F}" srcOrd="0" destOrd="0" presId="urn:microsoft.com/office/officeart/2009/layout/CirclePictureHierarchy"/>
    <dgm:cxn modelId="{F52ADE0D-AE92-4BD7-A895-BB5FEDBDF717}" type="presOf" srcId="{6B13B31B-8223-4A0D-A0C5-A7C1C27E33E1}" destId="{920B6B33-2CD8-4708-B3D8-6AA5C6EFD48B}" srcOrd="0" destOrd="0" presId="urn:microsoft.com/office/officeart/2009/layout/CirclePictureHierarchy"/>
    <dgm:cxn modelId="{EB8695C1-4899-4E6C-ABFC-A186DB491E4D}" srcId="{ACF53A03-13F1-433B-901F-FA3951789A20}" destId="{2ACE6D30-E9C0-4CB5-84D2-4EA4653C539B}" srcOrd="0" destOrd="0" parTransId="{C5A75E0D-3DB2-4D81-8CFA-811401DD8AE7}" sibTransId="{7EDA58E6-6BDA-42C8-9983-F41B8DCB656B}"/>
    <dgm:cxn modelId="{10B57F52-BAAE-479B-8E26-F1149D4D1C32}" type="presOf" srcId="{ACF53A03-13F1-433B-901F-FA3951789A20}" destId="{AD46A5B5-63F1-4439-95E6-4973408A9ECF}" srcOrd="0" destOrd="0" presId="urn:microsoft.com/office/officeart/2009/layout/CirclePictureHierarchy"/>
    <dgm:cxn modelId="{CC6EACEE-42D4-4E11-B151-F0E5CDC37D23}" srcId="{41120DB0-17FB-441D-85FE-F14C44C691E8}" destId="{ACF53A03-13F1-433B-901F-FA3951789A20}" srcOrd="0" destOrd="0" parTransId="{26363EB5-F179-4FD8-8495-3A73CC7BC49D}" sibTransId="{0DA53479-D75A-4DE9-9A84-5E18CA02D26C}"/>
    <dgm:cxn modelId="{2D32EAA4-E9B1-47C3-A2A6-2D3D49636F43}" type="presOf" srcId="{2ACE6D30-E9C0-4CB5-84D2-4EA4653C539B}" destId="{F246ACC7-58C6-4FA0-8A81-EED07A199CFE}" srcOrd="0" destOrd="0" presId="urn:microsoft.com/office/officeart/2009/layout/CirclePictureHierarchy"/>
    <dgm:cxn modelId="{FE76348B-DAA2-4C36-958E-61699635A659}" type="presOf" srcId="{CC682C3C-FF84-4377-9575-F8C0C9ACFFAA}" destId="{BBEBA313-CA3E-4F39-B6BA-A77DEF379629}" srcOrd="0" destOrd="0" presId="urn:microsoft.com/office/officeart/2009/layout/CirclePictureHierarchy"/>
    <dgm:cxn modelId="{FD0574C7-E48C-4689-9997-3DD7C401CB2B}" type="presOf" srcId="{8FE75E7B-99B8-49F4-A9CF-FA460FE84411}" destId="{45F1BF51-D598-4988-AF3A-A7576BEAD70A}" srcOrd="0" destOrd="0" presId="urn:microsoft.com/office/officeart/2009/layout/CirclePictureHierarchy"/>
    <dgm:cxn modelId="{82185E5C-20D4-49B7-A22B-72E1B9D8A344}" type="presParOf" srcId="{920B6B33-2CD8-4708-B3D8-6AA5C6EFD48B}" destId="{E48D2F2C-E5DE-47A0-8D9C-F226997CF2D2}" srcOrd="0" destOrd="0" presId="urn:microsoft.com/office/officeart/2009/layout/CirclePictureHierarchy"/>
    <dgm:cxn modelId="{23A22499-BBCD-4FB9-990E-0B425E77CC51}" type="presParOf" srcId="{E48D2F2C-E5DE-47A0-8D9C-F226997CF2D2}" destId="{6A597DDA-A986-4917-A119-71F8454C3954}" srcOrd="0" destOrd="0" presId="urn:microsoft.com/office/officeart/2009/layout/CirclePictureHierarchy"/>
    <dgm:cxn modelId="{2542F3F8-B125-4FD7-9E9F-84F67F187EB5}" type="presParOf" srcId="{6A597DDA-A986-4917-A119-71F8454C3954}" destId="{8BC7D08F-D7B7-4BA1-8B4E-0E1C669C59E6}" srcOrd="0" destOrd="0" presId="urn:microsoft.com/office/officeart/2009/layout/CirclePictureHierarchy"/>
    <dgm:cxn modelId="{7395AC19-A8BC-4584-8F26-347854441095}" type="presParOf" srcId="{6A597DDA-A986-4917-A119-71F8454C3954}" destId="{9692E805-51F0-498F-9F61-AB4B90E65F6F}" srcOrd="1" destOrd="0" presId="urn:microsoft.com/office/officeart/2009/layout/CirclePictureHierarchy"/>
    <dgm:cxn modelId="{1181B84D-A3C6-45F6-B0F0-09822045F25B}" type="presParOf" srcId="{E48D2F2C-E5DE-47A0-8D9C-F226997CF2D2}" destId="{EFDA3EAA-C768-464A-BB4C-BDDFEC8761B8}" srcOrd="1" destOrd="0" presId="urn:microsoft.com/office/officeart/2009/layout/CirclePictureHierarchy"/>
    <dgm:cxn modelId="{936D8EEC-A2DA-4DFB-991F-D8BD18999885}" type="presParOf" srcId="{EFDA3EAA-C768-464A-BB4C-BDDFEC8761B8}" destId="{5108DE4B-F3E7-4F91-8B6A-B14CF8B6A090}" srcOrd="0" destOrd="0" presId="urn:microsoft.com/office/officeart/2009/layout/CirclePictureHierarchy"/>
    <dgm:cxn modelId="{43CAF42A-EBEA-45FD-B39B-DBF3C42E2763}" type="presParOf" srcId="{EFDA3EAA-C768-464A-BB4C-BDDFEC8761B8}" destId="{28EE614C-6355-41D1-89D8-C06D14EE4C04}" srcOrd="1" destOrd="0" presId="urn:microsoft.com/office/officeart/2009/layout/CirclePictureHierarchy"/>
    <dgm:cxn modelId="{5680A301-EEDF-4B65-BF1E-123709E91406}" type="presParOf" srcId="{28EE614C-6355-41D1-89D8-C06D14EE4C04}" destId="{BCFD1AB5-C7EF-4BDA-891E-8C23940F9108}" srcOrd="0" destOrd="0" presId="urn:microsoft.com/office/officeart/2009/layout/CirclePictureHierarchy"/>
    <dgm:cxn modelId="{55B997D1-FEFC-48B5-A04B-9D822D20DF2C}" type="presParOf" srcId="{BCFD1AB5-C7EF-4BDA-891E-8C23940F9108}" destId="{8D7B7305-9DDF-4EA8-BD16-183BB7EB9688}" srcOrd="0" destOrd="0" presId="urn:microsoft.com/office/officeart/2009/layout/CirclePictureHierarchy"/>
    <dgm:cxn modelId="{9B02B9A6-6E93-4F6C-9851-55FFEE86BF52}" type="presParOf" srcId="{BCFD1AB5-C7EF-4BDA-891E-8C23940F9108}" destId="{AD46A5B5-63F1-4439-95E6-4973408A9ECF}" srcOrd="1" destOrd="0" presId="urn:microsoft.com/office/officeart/2009/layout/CirclePictureHierarchy"/>
    <dgm:cxn modelId="{E49D193F-49E7-40D5-8343-418E7A4EBCB0}" type="presParOf" srcId="{28EE614C-6355-41D1-89D8-C06D14EE4C04}" destId="{A277E3CD-9EA4-4467-90C2-AF6E179AE2DB}" srcOrd="1" destOrd="0" presId="urn:microsoft.com/office/officeart/2009/layout/CirclePictureHierarchy"/>
    <dgm:cxn modelId="{1BD1FDA4-F311-48A5-AA39-F1BA6428F651}" type="presParOf" srcId="{A277E3CD-9EA4-4467-90C2-AF6E179AE2DB}" destId="{B8B98AB8-4A94-405A-8FFE-7625636FE4D6}" srcOrd="0" destOrd="0" presId="urn:microsoft.com/office/officeart/2009/layout/CirclePictureHierarchy"/>
    <dgm:cxn modelId="{E0CF23C5-5E43-4C45-84DB-0E11EFB3617B}" type="presParOf" srcId="{A277E3CD-9EA4-4467-90C2-AF6E179AE2DB}" destId="{EB9D78D8-A935-4EFB-BA5F-C2CF2BAD3039}" srcOrd="1" destOrd="0" presId="urn:microsoft.com/office/officeart/2009/layout/CirclePictureHierarchy"/>
    <dgm:cxn modelId="{6003D1A6-A29F-4A01-B81B-FD5EDF9E3CF6}" type="presParOf" srcId="{EB9D78D8-A935-4EFB-BA5F-C2CF2BAD3039}" destId="{520282EC-7695-4E33-A7AC-6FDA3D291892}" srcOrd="0" destOrd="0" presId="urn:microsoft.com/office/officeart/2009/layout/CirclePictureHierarchy"/>
    <dgm:cxn modelId="{9B2C38AB-9D73-42AE-81CF-6BEC87F20957}" type="presParOf" srcId="{520282EC-7695-4E33-A7AC-6FDA3D291892}" destId="{E97BAEFA-F239-40AB-986E-323B8A0C0C7F}" srcOrd="0" destOrd="0" presId="urn:microsoft.com/office/officeart/2009/layout/CirclePictureHierarchy"/>
    <dgm:cxn modelId="{B6154E11-0B63-4C8D-8135-F8BF8BB78120}" type="presParOf" srcId="{520282EC-7695-4E33-A7AC-6FDA3D291892}" destId="{F246ACC7-58C6-4FA0-8A81-EED07A199CFE}" srcOrd="1" destOrd="0" presId="urn:microsoft.com/office/officeart/2009/layout/CirclePictureHierarchy"/>
    <dgm:cxn modelId="{BED97BAF-DCDC-4794-9C18-46B6B356675C}" type="presParOf" srcId="{EB9D78D8-A935-4EFB-BA5F-C2CF2BAD3039}" destId="{327E2580-7C4F-422F-9B3C-87E02AF469BA}" srcOrd="1" destOrd="0" presId="urn:microsoft.com/office/officeart/2009/layout/CirclePictureHierarchy"/>
    <dgm:cxn modelId="{62ACE0F9-A153-47DF-9482-C5758523D705}" type="presParOf" srcId="{A277E3CD-9EA4-4467-90C2-AF6E179AE2DB}" destId="{6CADF47D-E07C-46F6-9CC1-5FE1CE4828F8}" srcOrd="2" destOrd="0" presId="urn:microsoft.com/office/officeart/2009/layout/CirclePictureHierarchy"/>
    <dgm:cxn modelId="{5B40C37D-BA6D-4A28-99F9-8FFA014E7C4D}" type="presParOf" srcId="{A277E3CD-9EA4-4467-90C2-AF6E179AE2DB}" destId="{A03D4789-BBC1-4B63-BFD6-A504C1378CD3}" srcOrd="3" destOrd="0" presId="urn:microsoft.com/office/officeart/2009/layout/CirclePictureHierarchy"/>
    <dgm:cxn modelId="{F14587EE-D97A-4ED6-A025-4F7DAC6EAA3F}" type="presParOf" srcId="{A03D4789-BBC1-4B63-BFD6-A504C1378CD3}" destId="{6EEADDD8-68FC-4549-BCAA-83E0A18CEFA4}" srcOrd="0" destOrd="0" presId="urn:microsoft.com/office/officeart/2009/layout/CirclePictureHierarchy"/>
    <dgm:cxn modelId="{D4494981-7741-4E3A-9689-DD09477C1771}" type="presParOf" srcId="{6EEADDD8-68FC-4549-BCAA-83E0A18CEFA4}" destId="{FEF1BF37-9EF5-47D6-BFDA-FBAE4C60421B}" srcOrd="0" destOrd="0" presId="urn:microsoft.com/office/officeart/2009/layout/CirclePictureHierarchy"/>
    <dgm:cxn modelId="{F82DE70C-1F3C-4A8F-ABE5-2E38A8D55A52}" type="presParOf" srcId="{6EEADDD8-68FC-4549-BCAA-83E0A18CEFA4}" destId="{CEB7B310-67A1-46AC-A859-17CF0E19B946}" srcOrd="1" destOrd="0" presId="urn:microsoft.com/office/officeart/2009/layout/CirclePictureHierarchy"/>
    <dgm:cxn modelId="{03EB66A5-8CEB-446D-9A42-468D371AD0FA}" type="presParOf" srcId="{A03D4789-BBC1-4B63-BFD6-A504C1378CD3}" destId="{2E3AD55B-15A6-4E82-B637-D2A8F8499583}" srcOrd="1" destOrd="0" presId="urn:microsoft.com/office/officeart/2009/layout/CirclePictureHierarchy"/>
    <dgm:cxn modelId="{772B075C-5B4C-4F6C-AD26-206CF2BB2997}" type="presParOf" srcId="{EFDA3EAA-C768-464A-BB4C-BDDFEC8761B8}" destId="{45F1BF51-D598-4988-AF3A-A7576BEAD70A}" srcOrd="2" destOrd="0" presId="urn:microsoft.com/office/officeart/2009/layout/CirclePictureHierarchy"/>
    <dgm:cxn modelId="{9A8860C0-8C71-4586-BFDD-A25F5D0E0552}" type="presParOf" srcId="{EFDA3EAA-C768-464A-BB4C-BDDFEC8761B8}" destId="{1B164A16-1EC6-400A-A991-A055D2FE5763}" srcOrd="3" destOrd="0" presId="urn:microsoft.com/office/officeart/2009/layout/CirclePictureHierarchy"/>
    <dgm:cxn modelId="{3870354D-5083-4D2C-A068-EBCBD3CACB08}" type="presParOf" srcId="{1B164A16-1EC6-400A-A991-A055D2FE5763}" destId="{CFFB2D3C-1C2E-4FAA-B7DE-18687A622C20}" srcOrd="0" destOrd="0" presId="urn:microsoft.com/office/officeart/2009/layout/CirclePictureHierarchy"/>
    <dgm:cxn modelId="{68F08622-2C70-45C0-A5E2-B8354575CE43}" type="presParOf" srcId="{CFFB2D3C-1C2E-4FAA-B7DE-18687A622C20}" destId="{077CA6E0-8AB2-4500-BC3A-73B7DCCE3BA4}" srcOrd="0" destOrd="0" presId="urn:microsoft.com/office/officeart/2009/layout/CirclePictureHierarchy"/>
    <dgm:cxn modelId="{ED62ED04-CCE0-47AA-B457-073478296C4B}" type="presParOf" srcId="{CFFB2D3C-1C2E-4FAA-B7DE-18687A622C20}" destId="{6BAC08F1-0299-4C78-8D7F-33A5369E444B}" srcOrd="1" destOrd="0" presId="urn:microsoft.com/office/officeart/2009/layout/CirclePictureHierarchy"/>
    <dgm:cxn modelId="{3B39E5F3-FD20-464C-AB97-4BEE87D94EC9}" type="presParOf" srcId="{1B164A16-1EC6-400A-A991-A055D2FE5763}" destId="{1D96A7B2-8F74-4D28-944B-31944B2B1D83}" srcOrd="1" destOrd="0" presId="urn:microsoft.com/office/officeart/2009/layout/CirclePictureHierarchy"/>
    <dgm:cxn modelId="{02491F73-08D4-4A7C-8787-6F211357A40C}" type="presParOf" srcId="{1D96A7B2-8F74-4D28-944B-31944B2B1D83}" destId="{BB928E52-2A78-4260-8038-2EE3B409A72A}" srcOrd="0" destOrd="0" presId="urn:microsoft.com/office/officeart/2009/layout/CirclePictureHierarchy"/>
    <dgm:cxn modelId="{E14A85FC-CD75-46FF-8762-6EC61D18206A}" type="presParOf" srcId="{1D96A7B2-8F74-4D28-944B-31944B2B1D83}" destId="{B082DEA0-3540-4648-BFE1-61F18409EE5F}" srcOrd="1" destOrd="0" presId="urn:microsoft.com/office/officeart/2009/layout/CirclePictureHierarchy"/>
    <dgm:cxn modelId="{CC36A791-358B-4B2F-B5E1-D47A00A9F7C1}" type="presParOf" srcId="{B082DEA0-3540-4648-BFE1-61F18409EE5F}" destId="{01B9AC69-64F9-4EF1-8D95-2261C89675B2}" srcOrd="0" destOrd="0" presId="urn:microsoft.com/office/officeart/2009/layout/CirclePictureHierarchy"/>
    <dgm:cxn modelId="{546F0442-13CD-4201-9C40-0AF8C765C11F}" type="presParOf" srcId="{01B9AC69-64F9-4EF1-8D95-2261C89675B2}" destId="{736E4731-E1A5-4697-B667-BD7F021E99FD}" srcOrd="0" destOrd="0" presId="urn:microsoft.com/office/officeart/2009/layout/CirclePictureHierarchy"/>
    <dgm:cxn modelId="{90508C26-E3D3-4D74-8FBC-5F03B0D2CBA3}" type="presParOf" srcId="{01B9AC69-64F9-4EF1-8D95-2261C89675B2}" destId="{BBEBA313-CA3E-4F39-B6BA-A77DEF379629}" srcOrd="1" destOrd="0" presId="urn:microsoft.com/office/officeart/2009/layout/CirclePictureHierarchy"/>
    <dgm:cxn modelId="{052D6A24-F9AD-4517-AE06-1634C2107B1A}" type="presParOf" srcId="{B082DEA0-3540-4648-BFE1-61F18409EE5F}" destId="{B697CC0E-DA38-4B2C-AA6F-28EE179873F3}"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28E52-2A78-4260-8038-2EE3B409A72A}">
      <dsp:nvSpPr>
        <dsp:cNvPr id="0" name=""/>
        <dsp:cNvSpPr/>
      </dsp:nvSpPr>
      <dsp:spPr>
        <a:xfrm>
          <a:off x="6771678" y="3767378"/>
          <a:ext cx="91440" cy="354255"/>
        </a:xfrm>
        <a:custGeom>
          <a:avLst/>
          <a:gdLst/>
          <a:ahLst/>
          <a:cxnLst/>
          <a:rect l="0" t="0" r="0" b="0"/>
          <a:pathLst>
            <a:path>
              <a:moveTo>
                <a:pt x="45720" y="0"/>
              </a:moveTo>
              <a:lnTo>
                <a:pt x="45720" y="3542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F1BF51-D598-4988-AF3A-A7576BEAD70A}">
      <dsp:nvSpPr>
        <dsp:cNvPr id="0" name=""/>
        <dsp:cNvSpPr/>
      </dsp:nvSpPr>
      <dsp:spPr>
        <a:xfrm>
          <a:off x="4480740" y="2288503"/>
          <a:ext cx="2336657" cy="354255"/>
        </a:xfrm>
        <a:custGeom>
          <a:avLst/>
          <a:gdLst/>
          <a:ahLst/>
          <a:cxnLst/>
          <a:rect l="0" t="0" r="0" b="0"/>
          <a:pathLst>
            <a:path>
              <a:moveTo>
                <a:pt x="0" y="0"/>
              </a:moveTo>
              <a:lnTo>
                <a:pt x="0" y="178533"/>
              </a:lnTo>
              <a:lnTo>
                <a:pt x="2336657" y="178533"/>
              </a:lnTo>
              <a:lnTo>
                <a:pt x="2336657" y="354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DF47D-E07C-46F6-9CC1-5FE1CE4828F8}">
      <dsp:nvSpPr>
        <dsp:cNvPr id="0" name=""/>
        <dsp:cNvSpPr/>
      </dsp:nvSpPr>
      <dsp:spPr>
        <a:xfrm>
          <a:off x="2144083" y="3767378"/>
          <a:ext cx="1580610" cy="351443"/>
        </a:xfrm>
        <a:custGeom>
          <a:avLst/>
          <a:gdLst/>
          <a:ahLst/>
          <a:cxnLst/>
          <a:rect l="0" t="0" r="0" b="0"/>
          <a:pathLst>
            <a:path>
              <a:moveTo>
                <a:pt x="0" y="0"/>
              </a:moveTo>
              <a:lnTo>
                <a:pt x="0" y="175721"/>
              </a:lnTo>
              <a:lnTo>
                <a:pt x="1580610" y="175721"/>
              </a:lnTo>
              <a:lnTo>
                <a:pt x="1580610" y="351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98AB8-4A94-405A-8FFE-7625636FE4D6}">
      <dsp:nvSpPr>
        <dsp:cNvPr id="0" name=""/>
        <dsp:cNvSpPr/>
      </dsp:nvSpPr>
      <dsp:spPr>
        <a:xfrm>
          <a:off x="563472" y="3767378"/>
          <a:ext cx="1580610" cy="354255"/>
        </a:xfrm>
        <a:custGeom>
          <a:avLst/>
          <a:gdLst/>
          <a:ahLst/>
          <a:cxnLst/>
          <a:rect l="0" t="0" r="0" b="0"/>
          <a:pathLst>
            <a:path>
              <a:moveTo>
                <a:pt x="1580610" y="0"/>
              </a:moveTo>
              <a:lnTo>
                <a:pt x="1580610" y="178533"/>
              </a:lnTo>
              <a:lnTo>
                <a:pt x="0" y="178533"/>
              </a:lnTo>
              <a:lnTo>
                <a:pt x="0" y="3542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8DE4B-F3E7-4F91-8B6A-B14CF8B6A090}">
      <dsp:nvSpPr>
        <dsp:cNvPr id="0" name=""/>
        <dsp:cNvSpPr/>
      </dsp:nvSpPr>
      <dsp:spPr>
        <a:xfrm>
          <a:off x="2144083" y="2288503"/>
          <a:ext cx="2336657" cy="354255"/>
        </a:xfrm>
        <a:custGeom>
          <a:avLst/>
          <a:gdLst/>
          <a:ahLst/>
          <a:cxnLst/>
          <a:rect l="0" t="0" r="0" b="0"/>
          <a:pathLst>
            <a:path>
              <a:moveTo>
                <a:pt x="2336657" y="0"/>
              </a:moveTo>
              <a:lnTo>
                <a:pt x="2336657" y="178533"/>
              </a:lnTo>
              <a:lnTo>
                <a:pt x="0" y="178533"/>
              </a:lnTo>
              <a:lnTo>
                <a:pt x="0" y="354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7D08F-D7B7-4BA1-8B4E-0E1C669C59E6}">
      <dsp:nvSpPr>
        <dsp:cNvPr id="0" name=""/>
        <dsp:cNvSpPr/>
      </dsp:nvSpPr>
      <dsp:spPr>
        <a:xfrm>
          <a:off x="3918430" y="1163883"/>
          <a:ext cx="1124619" cy="11246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2E805-51F0-498F-9F61-AB4B90E65F6F}">
      <dsp:nvSpPr>
        <dsp:cNvPr id="0" name=""/>
        <dsp:cNvSpPr/>
      </dsp:nvSpPr>
      <dsp:spPr>
        <a:xfrm>
          <a:off x="5043050" y="1161072"/>
          <a:ext cx="1686929" cy="112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Flexible Mi-Co Pricing Options</a:t>
          </a:r>
          <a:endParaRPr lang="en-US" sz="1200" b="1" kern="1200" dirty="0"/>
        </a:p>
      </dsp:txBody>
      <dsp:txXfrm>
        <a:off x="5043050" y="1161072"/>
        <a:ext cx="1686929" cy="1124619"/>
      </dsp:txXfrm>
    </dsp:sp>
    <dsp:sp modelId="{8D7B7305-9DDF-4EA8-BD16-183BB7EB9688}">
      <dsp:nvSpPr>
        <dsp:cNvPr id="0" name=""/>
        <dsp:cNvSpPr/>
      </dsp:nvSpPr>
      <dsp:spPr>
        <a:xfrm>
          <a:off x="1581773" y="2642758"/>
          <a:ext cx="1124619" cy="11246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6A5B5-63F1-4439-95E6-4973408A9ECF}">
      <dsp:nvSpPr>
        <dsp:cNvPr id="0" name=""/>
        <dsp:cNvSpPr/>
      </dsp:nvSpPr>
      <dsp:spPr>
        <a:xfrm>
          <a:off x="2706392" y="2639947"/>
          <a:ext cx="1686929" cy="112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u="sng" kern="1200" dirty="0" smtClean="0"/>
            <a:t>Named-User Model</a:t>
          </a:r>
        </a:p>
        <a:p>
          <a:pPr lvl="0" algn="l" defTabSz="533400">
            <a:lnSpc>
              <a:spcPct val="90000"/>
            </a:lnSpc>
            <a:spcBef>
              <a:spcPct val="0"/>
            </a:spcBef>
            <a:spcAft>
              <a:spcPct val="35000"/>
            </a:spcAft>
          </a:pPr>
          <a:r>
            <a:rPr lang="en-US" sz="1200" kern="1200" dirty="0" smtClean="0"/>
            <a:t>(Limited users, unlimited form submissions)</a:t>
          </a:r>
        </a:p>
        <a:p>
          <a:pPr lvl="0" algn="l" defTabSz="533400">
            <a:lnSpc>
              <a:spcPct val="90000"/>
            </a:lnSpc>
            <a:spcBef>
              <a:spcPct val="0"/>
            </a:spcBef>
            <a:spcAft>
              <a:spcPct val="35000"/>
            </a:spcAft>
          </a:pPr>
          <a:r>
            <a:rPr lang="en-US" sz="1200" i="1" kern="1200" dirty="0" smtClean="0"/>
            <a:t>Basic, Dept. </a:t>
          </a:r>
          <a:r>
            <a:rPr lang="en-US" sz="1200" i="1" kern="1200" dirty="0" err="1" smtClean="0"/>
            <a:t>Enterp</a:t>
          </a:r>
          <a:r>
            <a:rPr lang="en-US" sz="1200" i="1" kern="1200" dirty="0" smtClean="0"/>
            <a:t>.</a:t>
          </a:r>
          <a:endParaRPr lang="en-US" sz="1200" i="1" kern="1200" dirty="0"/>
        </a:p>
      </dsp:txBody>
      <dsp:txXfrm>
        <a:off x="2706392" y="2639947"/>
        <a:ext cx="1686929" cy="1124619"/>
      </dsp:txXfrm>
    </dsp:sp>
    <dsp:sp modelId="{E97BAEFA-F239-40AB-986E-323B8A0C0C7F}">
      <dsp:nvSpPr>
        <dsp:cNvPr id="0" name=""/>
        <dsp:cNvSpPr/>
      </dsp:nvSpPr>
      <dsp:spPr>
        <a:xfrm>
          <a:off x="1162" y="4121633"/>
          <a:ext cx="1124619" cy="11246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6ACC7-58C6-4FA0-8A81-EED07A199CFE}">
      <dsp:nvSpPr>
        <dsp:cNvPr id="0" name=""/>
        <dsp:cNvSpPr/>
      </dsp:nvSpPr>
      <dsp:spPr>
        <a:xfrm>
          <a:off x="1166234" y="4118822"/>
          <a:ext cx="1686929" cy="112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 Monthly pricing, per </a:t>
          </a:r>
          <a:br>
            <a:rPr lang="en-US" sz="1200" kern="1200" dirty="0" smtClean="0"/>
          </a:br>
          <a:r>
            <a:rPr lang="en-US" sz="1200" kern="1200" dirty="0" smtClean="0"/>
            <a:t> named- user</a:t>
          </a:r>
          <a:br>
            <a:rPr lang="en-US" sz="1200" kern="1200" dirty="0" smtClean="0"/>
          </a:br>
          <a:r>
            <a:rPr lang="en-US" sz="1200" kern="1200" dirty="0" smtClean="0"/>
            <a:t>(on-premise/hosted)</a:t>
          </a:r>
          <a:endParaRPr lang="en-US" sz="1200" kern="1200" dirty="0"/>
        </a:p>
      </dsp:txBody>
      <dsp:txXfrm>
        <a:off x="1166234" y="4118822"/>
        <a:ext cx="1686929" cy="1124619"/>
      </dsp:txXfrm>
    </dsp:sp>
    <dsp:sp modelId="{FEF1BF37-9EF5-47D6-BFDA-FBAE4C60421B}">
      <dsp:nvSpPr>
        <dsp:cNvPr id="0" name=""/>
        <dsp:cNvSpPr/>
      </dsp:nvSpPr>
      <dsp:spPr>
        <a:xfrm>
          <a:off x="3093866" y="4118822"/>
          <a:ext cx="1261654" cy="12733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7B310-67A1-46AC-A859-17CF0E19B946}">
      <dsp:nvSpPr>
        <dsp:cNvPr id="0" name=""/>
        <dsp:cNvSpPr/>
      </dsp:nvSpPr>
      <dsp:spPr>
        <a:xfrm>
          <a:off x="4485268" y="4270100"/>
          <a:ext cx="1686929" cy="112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 Perpetual license</a:t>
          </a:r>
        </a:p>
        <a:p>
          <a:pPr lvl="0" algn="l" defTabSz="533400">
            <a:lnSpc>
              <a:spcPct val="90000"/>
            </a:lnSpc>
            <a:spcBef>
              <a:spcPct val="0"/>
            </a:spcBef>
            <a:spcAft>
              <a:spcPct val="35000"/>
            </a:spcAft>
          </a:pPr>
          <a:r>
            <a:rPr lang="en-US" sz="1200" kern="1200" dirty="0" smtClean="0"/>
            <a:t>(1-time fee with 20% </a:t>
          </a:r>
          <a:br>
            <a:rPr lang="en-US" sz="1200" kern="1200" dirty="0" smtClean="0"/>
          </a:br>
          <a:r>
            <a:rPr lang="en-US" sz="1200" kern="1200" dirty="0" smtClean="0"/>
            <a:t>optional annual maintenance)</a:t>
          </a:r>
        </a:p>
      </dsp:txBody>
      <dsp:txXfrm>
        <a:off x="4485268" y="4270100"/>
        <a:ext cx="1686929" cy="1124619"/>
      </dsp:txXfrm>
    </dsp:sp>
    <dsp:sp modelId="{077CA6E0-8AB2-4500-BC3A-73B7DCCE3BA4}">
      <dsp:nvSpPr>
        <dsp:cNvPr id="0" name=""/>
        <dsp:cNvSpPr/>
      </dsp:nvSpPr>
      <dsp:spPr>
        <a:xfrm>
          <a:off x="6255088" y="2642758"/>
          <a:ext cx="1124619" cy="112461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C08F1-0299-4C78-8D7F-33A5369E444B}">
      <dsp:nvSpPr>
        <dsp:cNvPr id="0" name=""/>
        <dsp:cNvSpPr/>
      </dsp:nvSpPr>
      <dsp:spPr>
        <a:xfrm>
          <a:off x="7379708" y="2639947"/>
          <a:ext cx="1686929" cy="112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u="sng" kern="1200" dirty="0" smtClean="0"/>
            <a:t>Form-Transactional Model</a:t>
          </a:r>
          <a:r>
            <a:rPr lang="en-US" sz="1200" kern="1200" dirty="0" smtClean="0"/>
            <a:t> </a:t>
          </a:r>
          <a:br>
            <a:rPr lang="en-US" sz="1200" kern="1200" dirty="0" smtClean="0"/>
          </a:br>
          <a:r>
            <a:rPr lang="en-US" sz="1200" kern="1200" dirty="0" smtClean="0"/>
            <a:t>(Unlimited users, limited form submissions)</a:t>
          </a:r>
          <a:endParaRPr lang="en-US" sz="1200" kern="1200" dirty="0"/>
        </a:p>
      </dsp:txBody>
      <dsp:txXfrm>
        <a:off x="7379708" y="2639947"/>
        <a:ext cx="1686929" cy="1124619"/>
      </dsp:txXfrm>
    </dsp:sp>
    <dsp:sp modelId="{736E4731-E1A5-4697-B667-BD7F021E99FD}">
      <dsp:nvSpPr>
        <dsp:cNvPr id="0" name=""/>
        <dsp:cNvSpPr/>
      </dsp:nvSpPr>
      <dsp:spPr>
        <a:xfrm>
          <a:off x="6255088" y="4121633"/>
          <a:ext cx="1124619" cy="112461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EBA313-CA3E-4F39-B6BA-A77DEF379629}">
      <dsp:nvSpPr>
        <dsp:cNvPr id="0" name=""/>
        <dsp:cNvSpPr/>
      </dsp:nvSpPr>
      <dsp:spPr>
        <a:xfrm>
          <a:off x="7379708" y="4118822"/>
          <a:ext cx="1686929" cy="1124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Tiers of form-packs from 10,000 – 1,000,000</a:t>
          </a:r>
          <a:br>
            <a:rPr lang="en-US" sz="1200" kern="1200" dirty="0" smtClean="0"/>
          </a:br>
          <a:r>
            <a:rPr lang="en-US" sz="1200" kern="1200" dirty="0" smtClean="0"/>
            <a:t>(like prepaid cell card)</a:t>
          </a:r>
          <a:endParaRPr lang="en-US" sz="1200" kern="1200" dirty="0"/>
        </a:p>
      </dsp:txBody>
      <dsp:txXfrm>
        <a:off x="7379708" y="4118822"/>
        <a:ext cx="1686929" cy="112461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15257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15258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1A1C651E-997C-4205-BD95-4E8214945189}" type="slidenum">
              <a:rPr lang="en-US"/>
              <a:pPr>
                <a:defRPr/>
              </a:pPr>
              <a:t>‹#›</a:t>
            </a:fld>
            <a:endParaRPr lang="en-US"/>
          </a:p>
        </p:txBody>
      </p:sp>
    </p:spTree>
    <p:extLst>
      <p:ext uri="{BB962C8B-B14F-4D97-AF65-F5344CB8AC3E}">
        <p14:creationId xmlns:p14="http://schemas.microsoft.com/office/powerpoint/2010/main" val="1531923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840BFAE7-244F-43D7-ABE6-C78B4C728DF8}"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2379571A-0320-4A4E-9206-FA60211BB995}" type="slidenum">
              <a:rPr lang="en-US" smtClean="0"/>
              <a:pPr>
                <a:defRPr/>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6472B1D9-EF26-4F3A-8301-C2948B49B2B6}" type="slidenum">
              <a:rPr lang="en-US" smtClean="0"/>
              <a:pPr>
                <a:defRPr/>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latin typeface="Verdana" pitchFamily="34"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F59B08C-6C92-4780-9C79-21010C76D371}" type="slidenum">
              <a:rPr lang="en-US" smtClean="0">
                <a:latin typeface="Arial" pitchFamily="34" charset="0"/>
              </a:rPr>
              <a:pPr>
                <a:defRPr/>
              </a:pPr>
              <a:t>16</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2380" y="4561226"/>
            <a:ext cx="5370443" cy="4318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 Wilson County, Debra Harris, Home Health Director, estimates that </a:t>
            </a:r>
            <a:r>
              <a:rPr lang="en-US" b="1" i="1" smtClean="0">
                <a:latin typeface="Arial" pitchFamily="34" charset="0"/>
              </a:rPr>
              <a:t>nurses are able to save one hour per nurse per day on paperwork*</a:t>
            </a:r>
            <a:r>
              <a:rPr lang="en-US" smtClean="0">
                <a:latin typeface="Arial" pitchFamily="34" charset="0"/>
              </a:rPr>
              <a:t>. Rather than increasing the number of visits nurses made each day, the nurses are given the time to provide more quality care to their patients. Harris concludes that the quality of care and patient satisfaction increases based on this use of the time.</a:t>
            </a:r>
          </a:p>
          <a:p>
            <a:pPr eaLnBrk="1" hangingPunct="1"/>
            <a:r>
              <a:rPr lang="en-US" smtClean="0">
                <a:latin typeface="Arial" pitchFamily="34" charset="0"/>
              </a:rPr>
              <a:t>      </a:t>
            </a:r>
          </a:p>
          <a:p>
            <a:pPr eaLnBrk="1" hangingPunct="1"/>
            <a:r>
              <a:rPr lang="en-US" smtClean="0">
                <a:latin typeface="Arial" pitchFamily="34" charset="0"/>
              </a:rPr>
              <a:t>During a six month time frame (and before a fully completed implementation of the Mi-Forms System), </a:t>
            </a:r>
            <a:r>
              <a:rPr lang="en-US" b="1" i="1" smtClean="0">
                <a:latin typeface="Arial" pitchFamily="34" charset="0"/>
              </a:rPr>
              <a:t>Wilson County saw a reduction in the number of late submissions from up to 31% in a month to 8% in a month.</a:t>
            </a:r>
            <a:r>
              <a:rPr lang="en-US" smtClean="0">
                <a:latin typeface="Arial" pitchFamily="34" charset="0"/>
              </a:rPr>
              <a:t> </a:t>
            </a:r>
          </a:p>
          <a:p>
            <a:pPr eaLnBrk="1" hangingPunct="1"/>
            <a:endParaRPr lang="en-US" smtClean="0">
              <a:latin typeface="Arial" pitchFamily="34" charset="0"/>
            </a:endParaRPr>
          </a:p>
          <a:p>
            <a:pPr eaLnBrk="1" hangingPunct="1">
              <a:lnSpc>
                <a:spcPct val="80000"/>
              </a:lnSpc>
              <a:spcBef>
                <a:spcPct val="20000"/>
              </a:spcBef>
              <a:buFontTx/>
              <a:buChar char="•"/>
            </a:pPr>
            <a:r>
              <a:rPr lang="en-US" smtClean="0">
                <a:latin typeface="Arial" pitchFamily="34" charset="0"/>
              </a:rPr>
              <a:t>*Current national salary surveys show an average of over $20 per hour for a home health nurse. Using this data, the Wilson County productivity gain is $1200 per day (or $24,000 per 4 week month, more than four times the monthly cost of the software, hardware and wireless systems currently being used by Wilson County).   </a:t>
            </a:r>
          </a:p>
          <a:p>
            <a:pPr eaLnBrk="1" hangingPunct="1"/>
            <a:endParaRPr lang="en-US" smtClean="0">
              <a:latin typeface="Arial" pitchFamily="34" charset="0"/>
            </a:endParaRPr>
          </a:p>
          <a:p>
            <a:pPr eaLnBrk="1" hangingPunct="1"/>
            <a:endParaRPr lang="en-US"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6553200"/>
            <a:ext cx="9144000" cy="3048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pic>
        <p:nvPicPr>
          <p:cNvPr id="5" name="Picture 6" descr="Banner"/>
          <p:cNvPicPr>
            <a:picLocks noChangeAspect="1" noChangeArrowheads="1"/>
          </p:cNvPicPr>
          <p:nvPr/>
        </p:nvPicPr>
        <p:blipFill>
          <a:blip r:embed="rId2" cstate="print"/>
          <a:srcRect/>
          <a:stretch>
            <a:fillRect/>
          </a:stretch>
        </p:blipFill>
        <p:spPr bwMode="auto">
          <a:xfrm>
            <a:off x="76200" y="6096000"/>
            <a:ext cx="2590800" cy="388938"/>
          </a:xfrm>
          <a:prstGeom prst="rect">
            <a:avLst/>
          </a:prstGeom>
          <a:noFill/>
          <a:ln w="9525">
            <a:noFill/>
            <a:miter lim="800000"/>
            <a:headEnd/>
            <a:tailEnd/>
          </a:ln>
        </p:spPr>
      </p:pic>
      <p:sp>
        <p:nvSpPr>
          <p:cNvPr id="30723" name="Rectangle 3"/>
          <p:cNvSpPr>
            <a:spLocks noGrp="1" noChangeArrowheads="1"/>
          </p:cNvSpPr>
          <p:nvPr>
            <p:ph type="ctrTitle"/>
          </p:nvPr>
        </p:nvSpPr>
        <p:spPr>
          <a:xfrm>
            <a:off x="685800" y="1371600"/>
            <a:ext cx="7772400" cy="1470025"/>
          </a:xfrm>
        </p:spPr>
        <p:txBody>
          <a:bodyPr/>
          <a:lstStyle>
            <a:lvl1pPr>
              <a:defRPr>
                <a:solidFill>
                  <a:schemeClr val="tx1"/>
                </a:solidFill>
              </a:defRPr>
            </a:lvl1pPr>
          </a:lstStyle>
          <a:p>
            <a:r>
              <a:rPr lang="en-US"/>
              <a:t>Click to edit Master title style</a:t>
            </a:r>
          </a:p>
        </p:txBody>
      </p:sp>
      <p:sp>
        <p:nvSpPr>
          <p:cNvPr id="30724" name="Rectangle 4"/>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553200"/>
            <a:ext cx="9144000" cy="304800"/>
          </a:xfrm>
          <a:prstGeom prst="rect">
            <a:avLst/>
          </a:prstGeom>
          <a:solidFill>
            <a:srgbClr val="17507D"/>
          </a:solidFill>
          <a:ln w="9525">
            <a:solidFill>
              <a:schemeClr val="tx1"/>
            </a:solidFill>
            <a:miter lim="800000"/>
            <a:headEnd/>
            <a:tailEnd/>
          </a:ln>
          <a:effectLst/>
        </p:spPr>
        <p:txBody>
          <a:bodyPr wrap="none" anchor="ctr"/>
          <a:lstStyle/>
          <a:p>
            <a:pPr>
              <a:defRPr/>
            </a:pPr>
            <a:endParaRPr lang="en-US" sz="1600" dirty="0">
              <a:solidFill>
                <a:schemeClr val="bg1"/>
              </a:solidFill>
              <a:latin typeface="Lucida Handwriting" pitchFamily="66" charset="0"/>
            </a:endParaRPr>
          </a:p>
        </p:txBody>
      </p:sp>
      <p:sp>
        <p:nvSpPr>
          <p:cNvPr id="176130" name="Rectangle 2"/>
          <p:cNvSpPr>
            <a:spLocks noGrp="1" noChangeArrowheads="1"/>
          </p:cNvSpPr>
          <p:nvPr>
            <p:ph type="ctrTitle"/>
          </p:nvPr>
        </p:nvSpPr>
        <p:spPr>
          <a:xfrm>
            <a:off x="685800" y="1371600"/>
            <a:ext cx="7772400" cy="1470025"/>
          </a:xfrm>
        </p:spPr>
        <p:txBody>
          <a:bodyPr/>
          <a:lstStyle>
            <a:lvl1pPr>
              <a:defRPr>
                <a:solidFill>
                  <a:schemeClr val="tx1"/>
                </a:solidFill>
              </a:defRPr>
            </a:lvl1pPr>
          </a:lstStyle>
          <a:p>
            <a:r>
              <a:rPr lang="en-US"/>
              <a:t>Click to edit Master title style</a:t>
            </a:r>
          </a:p>
        </p:txBody>
      </p:sp>
      <p:sp>
        <p:nvSpPr>
          <p:cNvPr id="176131" name="Rectangle 3"/>
          <p:cNvSpPr>
            <a:spLocks noGrp="1" noChangeArrowheads="1"/>
          </p:cNvSpPr>
          <p:nvPr>
            <p:ph type="subTitle" idx="1"/>
          </p:nvPr>
        </p:nvSpPr>
        <p:spPr>
          <a:xfrm>
            <a:off x="1371600" y="3048000"/>
            <a:ext cx="6400800" cy="1752600"/>
          </a:xfrm>
        </p:spPr>
        <p:txBody>
          <a:bodyPr/>
          <a:lstStyle>
            <a:lvl1pPr marL="0" indent="0" algn="ctr">
              <a:buFontTx/>
              <a:buNone/>
              <a:defRPr/>
            </a:lvl1pPr>
          </a:lstStyle>
          <a:p>
            <a:r>
              <a:rPr lang="en-US"/>
              <a:t>Click to edit Master subtitle style</a:t>
            </a:r>
          </a:p>
        </p:txBody>
      </p:sp>
      <p:grpSp>
        <p:nvGrpSpPr>
          <p:cNvPr id="20" name="Group 19"/>
          <p:cNvGrpSpPr/>
          <p:nvPr userDrawn="1"/>
        </p:nvGrpSpPr>
        <p:grpSpPr>
          <a:xfrm>
            <a:off x="2133600" y="4876800"/>
            <a:ext cx="6858000" cy="1600200"/>
            <a:chOff x="1066800" y="510619"/>
            <a:chExt cx="6858000" cy="1600200"/>
          </a:xfrm>
        </p:grpSpPr>
        <p:sp>
          <p:nvSpPr>
            <p:cNvPr id="21" name="Pentagon 20"/>
            <p:cNvSpPr/>
            <p:nvPr/>
          </p:nvSpPr>
          <p:spPr>
            <a:xfrm>
              <a:off x="1066800" y="510619"/>
              <a:ext cx="6858000" cy="1600200"/>
            </a:xfrm>
            <a:prstGeom prst="homePlat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22" name="Group 21"/>
            <p:cNvGrpSpPr/>
            <p:nvPr/>
          </p:nvGrpSpPr>
          <p:grpSpPr>
            <a:xfrm>
              <a:off x="1295400" y="530532"/>
              <a:ext cx="5715000" cy="1580287"/>
              <a:chOff x="1600200" y="2282072"/>
              <a:chExt cx="5638800" cy="144655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514600"/>
                <a:ext cx="1447800" cy="695717"/>
              </a:xfrm>
              <a:prstGeom prst="rect">
                <a:avLst/>
              </a:prstGeom>
            </p:spPr>
          </p:pic>
          <p:sp>
            <p:nvSpPr>
              <p:cNvPr id="24" name="TextBox 23"/>
              <p:cNvSpPr txBox="1"/>
              <p:nvPr/>
            </p:nvSpPr>
            <p:spPr>
              <a:xfrm>
                <a:off x="3318387" y="2282072"/>
                <a:ext cx="3920613" cy="1446550"/>
              </a:xfrm>
              <a:prstGeom prst="rect">
                <a:avLst/>
              </a:prstGeom>
              <a:no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4F81BD">
                        <a:lumMod val="75000"/>
                      </a:srgbClr>
                    </a:solidFill>
                    <a:effectLst/>
                    <a:uLnTx/>
                    <a:uFillTx/>
                    <a:latin typeface="Calibri"/>
                    <a:ea typeface="+mn-ea"/>
                    <a:cs typeface="+mn-cs"/>
                  </a:rPr>
                  <a:t>PartnerEd 2013</a:t>
                </a:r>
                <a:endParaRPr kumimoji="0" lang="en-US" sz="4000" b="0" i="0" u="none" strike="noStrike" kern="0" cap="none" spc="0" normalizeH="0" baseline="0" noProof="0" dirty="0" smtClean="0">
                  <a:ln>
                    <a:noFill/>
                  </a:ln>
                  <a:solidFill>
                    <a:srgbClr val="4F81BD">
                      <a:lumMod val="75000"/>
                    </a:srgbClr>
                  </a:solidFill>
                  <a:effectLst/>
                  <a:uLnTx/>
                  <a:uFillTx/>
                  <a:latin typeface="Calibri"/>
                  <a:ea typeface="+mn-ea"/>
                  <a:cs typeface="+mn-cs"/>
                </a:endParaRPr>
              </a:p>
            </p:txBody>
          </p:sp>
          <p:sp>
            <p:nvSpPr>
              <p:cNvPr id="25" name="TextBox 24"/>
              <p:cNvSpPr txBox="1"/>
              <p:nvPr/>
            </p:nvSpPr>
            <p:spPr>
              <a:xfrm>
                <a:off x="4514595" y="3199156"/>
                <a:ext cx="2667000" cy="3214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4F81BD">
                        <a:lumMod val="75000"/>
                      </a:srgbClr>
                    </a:solidFill>
                    <a:effectLst/>
                    <a:uLnTx/>
                    <a:uFillTx/>
                    <a:latin typeface="Segoe Print" pitchFamily="2" charset="0"/>
                    <a:cs typeface="MV Boli" pitchFamily="2" charset="0"/>
                  </a:rPr>
                  <a:t>  making a difference</a:t>
                </a:r>
              </a:p>
            </p:txBody>
          </p:sp>
          <p:sp>
            <p:nvSpPr>
              <p:cNvPr id="26" name="Rectangle 25"/>
              <p:cNvSpPr/>
              <p:nvPr/>
            </p:nvSpPr>
            <p:spPr>
              <a:xfrm>
                <a:off x="3183192" y="2362200"/>
                <a:ext cx="93406" cy="87195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553200"/>
            <a:ext cx="1752600" cy="338554"/>
          </a:xfrm>
          <a:prstGeom prst="rect">
            <a:avLst/>
          </a:prstGeom>
        </p:spPr>
        <p:txBody>
          <a:bodyPr wrap="square">
            <a:spAutoFit/>
          </a:bodyPr>
          <a:lstStyle/>
          <a:p>
            <a:pPr>
              <a:defRPr/>
            </a:pPr>
            <a:r>
              <a:rPr lang="en-US" sz="1600" dirty="0">
                <a:solidFill>
                  <a:schemeClr val="bg1"/>
                </a:solidFill>
                <a:latin typeface="Optima BoldOblique" pitchFamily="2" charset="0"/>
              </a:rPr>
              <a:t>© Mi-Co, </a:t>
            </a:r>
            <a:r>
              <a:rPr lang="en-US" sz="1600" dirty="0" smtClean="0">
                <a:solidFill>
                  <a:schemeClr val="bg1"/>
                </a:solidFill>
                <a:latin typeface="Optima BoldOblique" pitchFamily="2" charset="0"/>
              </a:rPr>
              <a:t>2012</a:t>
            </a:r>
            <a:endParaRPr lang="en-US" dirty="0">
              <a:solidFill>
                <a:schemeClr val="bg1"/>
              </a:solidFill>
              <a:latin typeface="Bradley Hand ITC" pitchFamily="66"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9906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152400" y="1524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400" y="1143000"/>
            <a:ext cx="8839200" cy="378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6553200"/>
            <a:ext cx="9144000" cy="3048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grpSp>
        <p:nvGrpSpPr>
          <p:cNvPr id="7" name="Group 6"/>
          <p:cNvGrpSpPr/>
          <p:nvPr userDrawn="1"/>
        </p:nvGrpSpPr>
        <p:grpSpPr>
          <a:xfrm>
            <a:off x="2296510" y="5005550"/>
            <a:ext cx="6705600" cy="1524000"/>
            <a:chOff x="1066800" y="510619"/>
            <a:chExt cx="6858000" cy="1600200"/>
          </a:xfrm>
        </p:grpSpPr>
        <p:sp>
          <p:nvSpPr>
            <p:cNvPr id="8" name="Pentagon 7"/>
            <p:cNvSpPr/>
            <p:nvPr/>
          </p:nvSpPr>
          <p:spPr>
            <a:xfrm>
              <a:off x="1066800" y="510619"/>
              <a:ext cx="6858000" cy="1600200"/>
            </a:xfrm>
            <a:prstGeom prst="homePlat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9" name="Group 8"/>
            <p:cNvGrpSpPr/>
            <p:nvPr/>
          </p:nvGrpSpPr>
          <p:grpSpPr>
            <a:xfrm>
              <a:off x="1295400" y="530532"/>
              <a:ext cx="5715000" cy="1580287"/>
              <a:chOff x="1600200" y="2282072"/>
              <a:chExt cx="5638800" cy="1446550"/>
            </a:xfrm>
          </p:grpSpPr>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0200" y="2514600"/>
                <a:ext cx="1447800" cy="695717"/>
              </a:xfrm>
              <a:prstGeom prst="rect">
                <a:avLst/>
              </a:prstGeom>
            </p:spPr>
          </p:pic>
          <p:sp>
            <p:nvSpPr>
              <p:cNvPr id="11" name="TextBox 10"/>
              <p:cNvSpPr txBox="1"/>
              <p:nvPr/>
            </p:nvSpPr>
            <p:spPr>
              <a:xfrm>
                <a:off x="3318387" y="2282072"/>
                <a:ext cx="3920613" cy="1446550"/>
              </a:xfrm>
              <a:prstGeom prst="rect">
                <a:avLst/>
              </a:prstGeom>
              <a:no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4F81BD">
                        <a:lumMod val="75000"/>
                      </a:srgbClr>
                    </a:solidFill>
                    <a:effectLst/>
                    <a:uLnTx/>
                    <a:uFillTx/>
                    <a:latin typeface="Calibri"/>
                    <a:ea typeface="+mn-ea"/>
                    <a:cs typeface="+mn-cs"/>
                  </a:rPr>
                  <a:t>PartnerEd 2013</a:t>
                </a:r>
                <a:endParaRPr kumimoji="0" lang="en-US" sz="4000" b="0" i="0" u="none" strike="noStrike" kern="0" cap="none" spc="0" normalizeH="0" baseline="0" noProof="0" dirty="0" smtClean="0">
                  <a:ln>
                    <a:noFill/>
                  </a:ln>
                  <a:solidFill>
                    <a:srgbClr val="4F81BD">
                      <a:lumMod val="75000"/>
                    </a:srgbClr>
                  </a:solidFill>
                  <a:effectLst/>
                  <a:uLnTx/>
                  <a:uFillTx/>
                  <a:latin typeface="Calibri"/>
                  <a:ea typeface="+mn-ea"/>
                  <a:cs typeface="+mn-cs"/>
                </a:endParaRPr>
              </a:p>
            </p:txBody>
          </p:sp>
          <p:sp>
            <p:nvSpPr>
              <p:cNvPr id="12" name="TextBox 11"/>
              <p:cNvSpPr txBox="1"/>
              <p:nvPr/>
            </p:nvSpPr>
            <p:spPr>
              <a:xfrm>
                <a:off x="4514595" y="3199156"/>
                <a:ext cx="2667000" cy="3214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4F81BD">
                        <a:lumMod val="75000"/>
                      </a:srgbClr>
                    </a:solidFill>
                    <a:effectLst/>
                    <a:uLnTx/>
                    <a:uFillTx/>
                    <a:latin typeface="Segoe Print" pitchFamily="2" charset="0"/>
                    <a:cs typeface="MV Boli" pitchFamily="2" charset="0"/>
                  </a:rPr>
                  <a:t>  making a difference</a:t>
                </a:r>
              </a:p>
            </p:txBody>
          </p:sp>
          <p:sp>
            <p:nvSpPr>
              <p:cNvPr id="13" name="Rectangle 12"/>
              <p:cNvSpPr/>
              <p:nvPr/>
            </p:nvSpPr>
            <p:spPr>
              <a:xfrm>
                <a:off x="3183192" y="2362200"/>
                <a:ext cx="93406" cy="87195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cSld>
  <p:clrMap bg1="lt1" tx1="dk1" bg2="lt2" tx2="dk2" accent1="accent1" accent2="accent2" accent3="accent3" accent4="accent4" accent5="accent5" accent6="accent6" hlink="hlink" folHlink="folHlink"/>
  <p:sldLayoutIdLst>
    <p:sldLayoutId id="214748381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0" y="0"/>
            <a:ext cx="9144000" cy="990600"/>
          </a:xfrm>
          <a:prstGeom prst="rect">
            <a:avLst/>
          </a:prstGeom>
          <a:solidFill>
            <a:srgbClr val="17507D"/>
          </a:solidFill>
          <a:ln w="9525">
            <a:solidFill>
              <a:schemeClr val="tx1"/>
            </a:solid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152400" y="152400"/>
            <a:ext cx="8839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152400" y="11430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 name="Group 5"/>
          <p:cNvGrpSpPr/>
          <p:nvPr userDrawn="1"/>
        </p:nvGrpSpPr>
        <p:grpSpPr>
          <a:xfrm>
            <a:off x="6290502" y="6154027"/>
            <a:ext cx="2701097" cy="630256"/>
            <a:chOff x="1066800" y="510619"/>
            <a:chExt cx="6858000" cy="1600200"/>
          </a:xfrm>
        </p:grpSpPr>
        <p:sp>
          <p:nvSpPr>
            <p:cNvPr id="7" name="Pentagon 6"/>
            <p:cNvSpPr/>
            <p:nvPr/>
          </p:nvSpPr>
          <p:spPr>
            <a:xfrm>
              <a:off x="1066800" y="510619"/>
              <a:ext cx="6858000" cy="1600200"/>
            </a:xfrm>
            <a:prstGeom prst="homePlat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8" name="Group 7"/>
            <p:cNvGrpSpPr/>
            <p:nvPr/>
          </p:nvGrpSpPr>
          <p:grpSpPr>
            <a:xfrm>
              <a:off x="1295400" y="530535"/>
              <a:ext cx="6242462" cy="1452157"/>
              <a:chOff x="1600200" y="2282073"/>
              <a:chExt cx="6159229" cy="1329263"/>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00200" y="2514600"/>
                <a:ext cx="1447800" cy="695717"/>
              </a:xfrm>
              <a:prstGeom prst="rect">
                <a:avLst/>
              </a:prstGeom>
            </p:spPr>
          </p:pic>
          <p:sp>
            <p:nvSpPr>
              <p:cNvPr id="10" name="TextBox 9"/>
              <p:cNvSpPr txBox="1"/>
              <p:nvPr/>
            </p:nvSpPr>
            <p:spPr>
              <a:xfrm>
                <a:off x="3318386" y="2282073"/>
                <a:ext cx="3920615" cy="715304"/>
              </a:xfrm>
              <a:prstGeom prst="rect">
                <a:avLst/>
              </a:prstGeom>
              <a:noFill/>
              <a:ln w="9525" cap="flat" cmpd="sng" algn="ctr">
                <a:no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4F81BD">
                        <a:lumMod val="75000"/>
                      </a:srgbClr>
                    </a:solidFill>
                    <a:effectLst/>
                    <a:uLnTx/>
                    <a:uFillTx/>
                    <a:latin typeface="Calibri"/>
                    <a:ea typeface="+mn-ea"/>
                    <a:cs typeface="+mn-cs"/>
                  </a:rPr>
                  <a:t>PartnerEd 2013</a:t>
                </a:r>
              </a:p>
            </p:txBody>
          </p:sp>
          <p:sp>
            <p:nvSpPr>
              <p:cNvPr id="11" name="TextBox 10"/>
              <p:cNvSpPr txBox="1"/>
              <p:nvPr/>
            </p:nvSpPr>
            <p:spPr>
              <a:xfrm>
                <a:off x="3621690" y="3003329"/>
                <a:ext cx="4137739" cy="6080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F81BD">
                        <a:lumMod val="75000"/>
                      </a:srgbClr>
                    </a:solidFill>
                    <a:effectLst/>
                    <a:uLnTx/>
                    <a:uFillTx/>
                    <a:latin typeface="Segoe Print" pitchFamily="2" charset="0"/>
                    <a:cs typeface="MV Boli" pitchFamily="2" charset="0"/>
                  </a:rPr>
                  <a:t>making a difference</a:t>
                </a:r>
              </a:p>
            </p:txBody>
          </p:sp>
          <p:sp>
            <p:nvSpPr>
              <p:cNvPr id="12" name="Rectangle 11"/>
              <p:cNvSpPr/>
              <p:nvPr/>
            </p:nvSpPr>
            <p:spPr>
              <a:xfrm>
                <a:off x="3183192" y="2362200"/>
                <a:ext cx="93406" cy="87195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spTree>
  </p:cSld>
  <p:clrMap bg1="lt1" tx1="dk1" bg2="lt2" tx2="dk2" accent1="accent1" accent2="accent2" accent3="accent3" accent4="accent4" accent5="accent5" accent6="accent6" hlink="hlink" folHlink="folHlink"/>
  <p:sldLayoutIdLst>
    <p:sldLayoutId id="2147483815" r:id="rId1"/>
    <p:sldLayoutId id="2147483816"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pandiyan@mi-corporatio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mi-corporatio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hyperlink" Target="mailto:gpandiyan@mi-corporation.com" TargetMode="External"/><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mailto:gpandiyan@mi-corporation.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images.google.com/imgres?imgurl=http://www.bio.unc.edu/faculty/copenhaver/lab/UNC%20logo.jpg&amp;imgrefurl=http://www.bio.unc.edu/faculty/copenhaver/lab/&amp;h=445&amp;w=452&amp;sz=49&amp;hl=en&amp;start=4&amp;tbnid=0qdrQjRKGjGUnM:&amp;tbnh=125&amp;tbnw=127&amp;prev=/images?q=unc+logo&amp;svnum=10&amp;hl=en&amp;lr=&amp;rls=com.microsoft:en-US&amp;sa=N" TargetMode="External"/><Relationship Id="rId18" Type="http://schemas.openxmlformats.org/officeDocument/2006/relationships/image" Target="../media/image32.jpeg"/><Relationship Id="rId3" Type="http://schemas.openxmlformats.org/officeDocument/2006/relationships/image" Target="../media/image18.png"/><Relationship Id="rId21" Type="http://schemas.openxmlformats.org/officeDocument/2006/relationships/image" Target="../media/image35.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8.jpeg"/><Relationship Id="rId5" Type="http://schemas.openxmlformats.org/officeDocument/2006/relationships/image" Target="../media/image20.jpeg"/><Relationship Id="rId15" Type="http://schemas.openxmlformats.org/officeDocument/2006/relationships/image" Target="../media/image29.png"/><Relationship Id="rId23" Type="http://schemas.openxmlformats.org/officeDocument/2006/relationships/image" Target="../media/image37.jpeg"/><Relationship Id="rId10" Type="http://schemas.openxmlformats.org/officeDocument/2006/relationships/image" Target="../media/image25.png"/><Relationship Id="rId19" Type="http://schemas.openxmlformats.org/officeDocument/2006/relationships/image" Target="../media/image33.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jpeg"/><Relationship Id="rId22"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1"/>
          <p:cNvSpPr>
            <a:spLocks noGrp="1" noChangeArrowheads="1"/>
          </p:cNvSpPr>
          <p:nvPr>
            <p:ph type="ctrTitle"/>
          </p:nvPr>
        </p:nvSpPr>
        <p:spPr>
          <a:xfrm>
            <a:off x="609600" y="762000"/>
            <a:ext cx="8229600" cy="2286000"/>
          </a:xfrm>
        </p:spPr>
        <p:txBody>
          <a:bodyPr/>
          <a:lstStyle/>
          <a:p>
            <a:pPr eaLnBrk="1" hangingPunct="1"/>
            <a:r>
              <a:rPr lang="en-US" dirty="0" smtClean="0"/>
              <a:t>Mi-Co Channel Partner Session</a:t>
            </a:r>
            <a:br>
              <a:rPr lang="en-US" dirty="0" smtClean="0"/>
            </a:br>
            <a:r>
              <a:rPr lang="en-US" sz="3200" i="1" dirty="0" smtClean="0"/>
              <a:t>Sales Strategies &amp; Best Practices</a:t>
            </a:r>
            <a:br>
              <a:rPr lang="en-US" sz="3200" i="1" dirty="0" smtClean="0"/>
            </a:br>
            <a:endParaRPr lang="en-US" sz="3200" i="1" dirty="0" smtClean="0"/>
          </a:p>
        </p:txBody>
      </p:sp>
      <p:sp>
        <p:nvSpPr>
          <p:cNvPr id="6148" name="Text Box 33"/>
          <p:cNvSpPr txBox="1">
            <a:spLocks noChangeArrowheads="1"/>
          </p:cNvSpPr>
          <p:nvPr/>
        </p:nvSpPr>
        <p:spPr bwMode="auto">
          <a:xfrm>
            <a:off x="1528916" y="3048000"/>
            <a:ext cx="6629400" cy="1446550"/>
          </a:xfrm>
          <a:prstGeom prst="rect">
            <a:avLst/>
          </a:prstGeom>
          <a:noFill/>
          <a:ln w="9525">
            <a:noFill/>
            <a:miter lim="800000"/>
            <a:headEnd/>
            <a:tailEnd/>
          </a:ln>
        </p:spPr>
        <p:txBody>
          <a:bodyPr>
            <a:spAutoFit/>
          </a:bodyPr>
          <a:lstStyle/>
          <a:p>
            <a:pPr algn="ctr">
              <a:spcBef>
                <a:spcPct val="50000"/>
              </a:spcBef>
            </a:pPr>
            <a:r>
              <a:rPr lang="en-US" sz="1600" b="1" dirty="0" smtClean="0"/>
              <a:t>Gautham Pandiyan</a:t>
            </a:r>
            <a:endParaRPr lang="en-US" sz="1600" b="1" dirty="0"/>
          </a:p>
          <a:p>
            <a:pPr algn="ctr">
              <a:spcBef>
                <a:spcPct val="50000"/>
              </a:spcBef>
            </a:pPr>
            <a:r>
              <a:rPr lang="en-US" sz="1600" b="1" dirty="0" smtClean="0">
                <a:hlinkClick r:id="rId3"/>
              </a:rPr>
              <a:t>gpandiyan@mi-corporation.com</a:t>
            </a:r>
            <a:r>
              <a:rPr lang="en-US" sz="1600" b="1" dirty="0" smtClean="0"/>
              <a:t> </a:t>
            </a:r>
          </a:p>
          <a:p>
            <a:pPr algn="ctr">
              <a:spcBef>
                <a:spcPct val="50000"/>
              </a:spcBef>
            </a:pPr>
            <a:r>
              <a:rPr lang="en-US" sz="1600" b="1" dirty="0" smtClean="0"/>
              <a:t>April 16-17</a:t>
            </a:r>
            <a:endParaRPr lang="en-US" sz="1600" b="1" dirty="0"/>
          </a:p>
          <a:p>
            <a:pPr algn="ctr">
              <a:spcBef>
                <a:spcPct val="50000"/>
              </a:spcBef>
            </a:pPr>
            <a:r>
              <a:rPr lang="en-US" sz="1600" b="1" dirty="0">
                <a:hlinkClick r:id="rId4" tooltip="Visit the Mi-Co website"/>
              </a:rPr>
              <a:t>www.mi-corporation.com</a:t>
            </a:r>
            <a:endParaRPr lang="en-US"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3: Register Qualified Deals with Mi-Co</a:t>
            </a:r>
            <a:endParaRPr lang="en-US" sz="3200" dirty="0"/>
          </a:p>
        </p:txBody>
      </p:sp>
      <p:sp>
        <p:nvSpPr>
          <p:cNvPr id="3" name="Content Placeholder 2"/>
          <p:cNvSpPr txBox="1">
            <a:spLocks/>
          </p:cNvSpPr>
          <p:nvPr/>
        </p:nvSpPr>
        <p:spPr>
          <a:xfrm>
            <a:off x="152400" y="1143000"/>
            <a:ext cx="68580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Mi-Co commits active support &amp; any special pricing to the first partner to register a ‘</a:t>
            </a:r>
            <a:r>
              <a:rPr lang="en-US" sz="2400" b="1" i="1" kern="0" dirty="0" smtClean="0"/>
              <a:t>qualified</a:t>
            </a:r>
            <a:r>
              <a:rPr lang="en-US" sz="2400" kern="0" dirty="0" smtClean="0"/>
              <a:t>’ deal approved by </a:t>
            </a:r>
            <a:br>
              <a:rPr lang="en-US" sz="2400" kern="0" dirty="0" smtClean="0"/>
            </a:br>
            <a:r>
              <a:rPr lang="en-US" sz="2400" kern="0" dirty="0" smtClean="0"/>
              <a:t>Mi-Co</a:t>
            </a:r>
          </a:p>
          <a:p>
            <a:pPr lvl="1"/>
            <a:r>
              <a:rPr lang="en-US" sz="2400" kern="0" dirty="0" smtClean="0"/>
              <a:t>Mi-Co can steer customers that reach out to us directly via website, back to you to work with</a:t>
            </a:r>
          </a:p>
          <a:p>
            <a:pPr lvl="1"/>
            <a:endParaRPr lang="en-US" sz="1600" kern="0" dirty="0"/>
          </a:p>
          <a:p>
            <a:pPr marL="457200" lvl="1" indent="0">
              <a:buNone/>
            </a:pPr>
            <a:endParaRPr lang="en-US" sz="1600" kern="0" dirty="0" smtClean="0"/>
          </a:p>
          <a:p>
            <a:pPr lvl="0">
              <a:defRPr/>
            </a:pPr>
            <a:r>
              <a:rPr lang="en-US" kern="0" dirty="0" smtClean="0">
                <a:solidFill>
                  <a:srgbClr val="000000"/>
                </a:solidFill>
                <a:latin typeface="+mn-lt"/>
              </a:rPr>
              <a:t>Gets Mi-Co personnel engaged and assisting you as needed to help close the joint-win!</a:t>
            </a:r>
            <a:endParaRPr lang="en-US" sz="2000" kern="0" dirty="0">
              <a:solidFill>
                <a:srgbClr val="000000"/>
              </a:solidFill>
              <a:latin typeface="+mn-lt"/>
            </a:endParaRPr>
          </a:p>
        </p:txBody>
      </p:sp>
      <p:pic>
        <p:nvPicPr>
          <p:cNvPr id="9218" name="Picture 2" descr="https://encrypted-tbn1.gstatic.com/images?q=tbn:ANd9GcSSu5Z8dRMfQ-oqifbMOZ7Xzw57qdGaHJTILaqGYQV3yXbdGp_0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2401"/>
            <a:ext cx="3203222" cy="117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4: Avoid the Endless Pilot Trap</a:t>
            </a:r>
            <a:endParaRPr lang="en-US" sz="3200" dirty="0"/>
          </a:p>
        </p:txBody>
      </p:sp>
      <p:sp>
        <p:nvSpPr>
          <p:cNvPr id="3" name="Content Placeholder 2"/>
          <p:cNvSpPr txBox="1">
            <a:spLocks/>
          </p:cNvSpPr>
          <p:nvPr/>
        </p:nvSpPr>
        <p:spPr>
          <a:xfrm>
            <a:off x="152400" y="990600"/>
            <a:ext cx="88392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You will expend a LOT of resources &amp; time and </a:t>
            </a:r>
            <a:r>
              <a:rPr lang="en-US" sz="2400" b="1" i="1" kern="0" dirty="0" smtClean="0"/>
              <a:t>hope</a:t>
            </a:r>
            <a:r>
              <a:rPr lang="en-US" sz="2400" kern="0" dirty="0" smtClean="0"/>
              <a:t> to get to decision makers &amp; get a rollout order</a:t>
            </a:r>
          </a:p>
          <a:p>
            <a:pPr lvl="1"/>
            <a:endParaRPr lang="en-US" sz="1600" kern="0" dirty="0"/>
          </a:p>
          <a:p>
            <a:pPr marL="457200" lvl="1" indent="0">
              <a:buNone/>
            </a:pPr>
            <a:endParaRPr lang="en-US" sz="1600" kern="0" dirty="0" smtClean="0"/>
          </a:p>
          <a:p>
            <a:pPr lvl="0">
              <a:defRPr/>
            </a:pPr>
            <a:r>
              <a:rPr lang="en-US" kern="0" dirty="0" smtClean="0">
                <a:solidFill>
                  <a:srgbClr val="000000"/>
                </a:solidFill>
                <a:latin typeface="+mn-lt"/>
              </a:rPr>
              <a:t>Instead…</a:t>
            </a:r>
            <a:endParaRPr lang="en-US" kern="0" dirty="0">
              <a:solidFill>
                <a:srgbClr val="000000"/>
              </a:solidFill>
              <a:latin typeface="+mn-lt"/>
            </a:endParaRPr>
          </a:p>
          <a:p>
            <a:pPr lvl="1">
              <a:defRPr/>
            </a:pPr>
            <a:r>
              <a:rPr lang="en-US" sz="2000" kern="0" dirty="0" smtClean="0">
                <a:solidFill>
                  <a:srgbClr val="000000"/>
                </a:solidFill>
                <a:latin typeface="+mn-lt"/>
              </a:rPr>
              <a:t>Show similar canned demos available from Mi-Co &amp; your team</a:t>
            </a:r>
          </a:p>
          <a:p>
            <a:pPr lvl="1">
              <a:defRPr/>
            </a:pPr>
            <a:r>
              <a:rPr lang="en-US" sz="2000" kern="0" dirty="0" smtClean="0">
                <a:solidFill>
                  <a:srgbClr val="000000"/>
                </a:solidFill>
                <a:latin typeface="+mn-lt"/>
              </a:rPr>
              <a:t>Design 1 page/part of their form in presales, </a:t>
            </a:r>
            <a:r>
              <a:rPr lang="en-US" sz="2000" b="1" i="1" u="sng" kern="0" dirty="0" smtClean="0">
                <a:solidFill>
                  <a:srgbClr val="000000"/>
                </a:solidFill>
                <a:latin typeface="+mn-lt"/>
              </a:rPr>
              <a:t>if</a:t>
            </a:r>
            <a:r>
              <a:rPr lang="en-US" sz="2000" kern="0" dirty="0" smtClean="0">
                <a:solidFill>
                  <a:srgbClr val="000000"/>
                </a:solidFill>
                <a:latin typeface="+mn-lt"/>
              </a:rPr>
              <a:t> the opportunity merits it </a:t>
            </a:r>
          </a:p>
          <a:p>
            <a:pPr lvl="1">
              <a:defRPr/>
            </a:pPr>
            <a:r>
              <a:rPr lang="en-US" sz="2000" kern="0" dirty="0" smtClean="0">
                <a:solidFill>
                  <a:srgbClr val="000000"/>
                </a:solidFill>
                <a:latin typeface="+mn-lt"/>
              </a:rPr>
              <a:t>Get a 14-day </a:t>
            </a:r>
            <a:r>
              <a:rPr lang="en-US" sz="2000" kern="0" dirty="0" err="1" smtClean="0">
                <a:solidFill>
                  <a:srgbClr val="000000"/>
                </a:solidFill>
                <a:latin typeface="+mn-lt"/>
              </a:rPr>
              <a:t>Mi</a:t>
            </a:r>
            <a:r>
              <a:rPr lang="en-US" sz="2000" kern="0" dirty="0" smtClean="0">
                <a:solidFill>
                  <a:srgbClr val="000000"/>
                </a:solidFill>
                <a:latin typeface="+mn-lt"/>
              </a:rPr>
              <a:t>-Forms </a:t>
            </a:r>
            <a:r>
              <a:rPr lang="en-US" sz="2000" kern="0" dirty="0" err="1" smtClean="0">
                <a:solidFill>
                  <a:srgbClr val="000000"/>
                </a:solidFill>
                <a:latin typeface="+mn-lt"/>
              </a:rPr>
              <a:t>eval</a:t>
            </a:r>
            <a:r>
              <a:rPr lang="en-US" sz="2000" kern="0" dirty="0" smtClean="0">
                <a:solidFill>
                  <a:srgbClr val="000000"/>
                </a:solidFill>
                <a:latin typeface="+mn-lt"/>
              </a:rPr>
              <a:t> license for no cost for a limited trial</a:t>
            </a:r>
          </a:p>
          <a:p>
            <a:pPr lvl="1">
              <a:defRPr/>
            </a:pPr>
            <a:r>
              <a:rPr lang="en-US" sz="2000" kern="0" dirty="0" smtClean="0">
                <a:solidFill>
                  <a:srgbClr val="000000"/>
                </a:solidFill>
                <a:latin typeface="+mn-lt"/>
              </a:rPr>
              <a:t>Purchase a </a:t>
            </a:r>
            <a:r>
              <a:rPr lang="en-US" sz="2000" kern="0" dirty="0" err="1" smtClean="0">
                <a:solidFill>
                  <a:srgbClr val="000000"/>
                </a:solidFill>
                <a:latin typeface="+mn-lt"/>
              </a:rPr>
              <a:t>Mi</a:t>
            </a:r>
            <a:r>
              <a:rPr lang="en-US" sz="2000" kern="0" dirty="0" smtClean="0">
                <a:solidFill>
                  <a:srgbClr val="000000"/>
                </a:solidFill>
                <a:latin typeface="+mn-lt"/>
              </a:rPr>
              <a:t>-Forms Term License in increments of 3 months</a:t>
            </a:r>
          </a:p>
          <a:p>
            <a:pPr lvl="1">
              <a:defRPr/>
            </a:pPr>
            <a:r>
              <a:rPr lang="en-US" sz="2000" kern="0" dirty="0" smtClean="0">
                <a:solidFill>
                  <a:srgbClr val="000000"/>
                </a:solidFill>
                <a:latin typeface="+mn-lt"/>
              </a:rPr>
              <a:t>Ask for a </a:t>
            </a:r>
            <a:r>
              <a:rPr lang="en-US" sz="2000" i="1" kern="0" dirty="0" smtClean="0">
                <a:solidFill>
                  <a:srgbClr val="000000"/>
                </a:solidFill>
                <a:latin typeface="+mn-lt"/>
              </a:rPr>
              <a:t>“Letter of Intent”</a:t>
            </a:r>
            <a:r>
              <a:rPr lang="en-US" sz="2000" kern="0" dirty="0" smtClean="0">
                <a:solidFill>
                  <a:srgbClr val="000000"/>
                </a:solidFill>
                <a:latin typeface="+mn-lt"/>
              </a:rPr>
              <a:t> to be signed for a 1-month pilot</a:t>
            </a:r>
          </a:p>
          <a:p>
            <a:pPr lvl="2">
              <a:defRPr/>
            </a:pPr>
            <a:r>
              <a:rPr lang="en-US" sz="1600" kern="0" dirty="0" smtClean="0">
                <a:solidFill>
                  <a:srgbClr val="000000"/>
                </a:solidFill>
                <a:latin typeface="+mn-lt"/>
              </a:rPr>
              <a:t>Define success criteria for the pilot</a:t>
            </a:r>
          </a:p>
          <a:p>
            <a:pPr lvl="2">
              <a:defRPr/>
            </a:pPr>
            <a:r>
              <a:rPr lang="en-US" sz="1600" kern="0" dirty="0" smtClean="0">
                <a:solidFill>
                  <a:srgbClr val="000000"/>
                </a:solidFill>
                <a:latin typeface="+mn-lt"/>
              </a:rPr>
              <a:t>Signatories are typically decision makers so you don’t get stuck at a lower level</a:t>
            </a:r>
            <a:endParaRPr lang="en-US" sz="1600" kern="0" dirty="0">
              <a:solidFill>
                <a:srgbClr val="000000"/>
              </a:solidFill>
              <a:latin typeface="+mn-lt"/>
            </a:endParaRPr>
          </a:p>
        </p:txBody>
      </p:sp>
      <p:pic>
        <p:nvPicPr>
          <p:cNvPr id="1026" name="Picture 2" descr="https://encrypted-tbn0.gstatic.com/images?q=tbn:ANd9GcQ4_eEJp9hmZJTK_fFJjubY5_6rLO3gFK7L7Ecyngj-FDxvtnlw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2068547"/>
            <a:ext cx="2305050" cy="138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5: Quantify the Pain</a:t>
            </a:r>
            <a:endParaRPr lang="en-US" sz="3200" dirty="0"/>
          </a:p>
        </p:txBody>
      </p:sp>
      <p:sp>
        <p:nvSpPr>
          <p:cNvPr id="3" name="Content Placeholder 2"/>
          <p:cNvSpPr txBox="1">
            <a:spLocks/>
          </p:cNvSpPr>
          <p:nvPr/>
        </p:nvSpPr>
        <p:spPr>
          <a:xfrm>
            <a:off x="0" y="1066800"/>
            <a:ext cx="88392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You can tell the customer what cost their INACTION has and you can make a powerful business case</a:t>
            </a:r>
          </a:p>
          <a:p>
            <a:pPr lvl="1"/>
            <a:endParaRPr lang="en-US" sz="2400" b="1" i="1" kern="0" dirty="0" smtClean="0"/>
          </a:p>
          <a:p>
            <a:pPr lvl="1"/>
            <a:endParaRPr lang="en-US" sz="2400" b="1" i="1" kern="0" dirty="0" smtClean="0"/>
          </a:p>
          <a:p>
            <a:pPr lvl="0">
              <a:defRPr/>
            </a:pPr>
            <a:r>
              <a:rPr lang="en-US" kern="0" dirty="0" smtClean="0">
                <a:solidFill>
                  <a:srgbClr val="000000"/>
                </a:solidFill>
              </a:rPr>
              <a:t>How?</a:t>
            </a:r>
            <a:endParaRPr lang="en-US" kern="0" dirty="0">
              <a:solidFill>
                <a:srgbClr val="000000"/>
              </a:solidFill>
            </a:endParaRPr>
          </a:p>
          <a:p>
            <a:pPr lvl="1">
              <a:defRPr/>
            </a:pPr>
            <a:r>
              <a:rPr lang="en-US" sz="2000" kern="0" dirty="0" smtClean="0">
                <a:solidFill>
                  <a:srgbClr val="000000"/>
                </a:solidFill>
              </a:rPr>
              <a:t>Ask for detailed metrics </a:t>
            </a:r>
            <a:br>
              <a:rPr lang="en-US" sz="2000" kern="0" dirty="0" smtClean="0">
                <a:solidFill>
                  <a:srgbClr val="000000"/>
                </a:solidFill>
              </a:rPr>
            </a:br>
            <a:r>
              <a:rPr lang="en-US" sz="2000" kern="0" dirty="0" smtClean="0">
                <a:solidFill>
                  <a:srgbClr val="000000"/>
                </a:solidFill>
              </a:rPr>
              <a:t>(how much time spent in data-entry, how many FTEs, how much paper is printed, scanned, how many errors in process etc. etc. etc.)</a:t>
            </a:r>
          </a:p>
          <a:p>
            <a:pPr lvl="1">
              <a:defRPr/>
            </a:pPr>
            <a:r>
              <a:rPr lang="en-US" sz="2000" kern="0" dirty="0" smtClean="0">
                <a:solidFill>
                  <a:srgbClr val="000000"/>
                </a:solidFill>
              </a:rPr>
              <a:t>Bracket rough range of metrics if above not available/hard to get </a:t>
            </a:r>
            <a:br>
              <a:rPr lang="en-US" sz="2000" kern="0" dirty="0" smtClean="0">
                <a:solidFill>
                  <a:srgbClr val="000000"/>
                </a:solidFill>
              </a:rPr>
            </a:br>
            <a:r>
              <a:rPr lang="en-US" sz="2000" kern="0" dirty="0" smtClean="0">
                <a:solidFill>
                  <a:srgbClr val="000000"/>
                </a:solidFill>
              </a:rPr>
              <a:t>(does billing normally take 2-3 days after the job, or say 5-7? etc.)</a:t>
            </a:r>
          </a:p>
          <a:p>
            <a:pPr lvl="1">
              <a:defRPr/>
            </a:pPr>
            <a:r>
              <a:rPr lang="en-US" sz="2000" kern="0" dirty="0" smtClean="0">
                <a:solidFill>
                  <a:srgbClr val="000000"/>
                </a:solidFill>
              </a:rPr>
              <a:t>Associate costs with these metrics to put COST OF INACTION in front of the customer, in addition to ROI</a:t>
            </a:r>
            <a:endParaRPr lang="en-US" sz="2000" kern="0" dirty="0">
              <a:solidFill>
                <a:srgbClr val="000000"/>
              </a:solidFill>
            </a:endParaRPr>
          </a:p>
          <a:p>
            <a:pPr marL="457200" lvl="1" indent="0">
              <a:buNone/>
            </a:pPr>
            <a:endParaRPr lang="en-US" sz="1600" kern="0" dirty="0" smtClean="0"/>
          </a:p>
        </p:txBody>
      </p:sp>
      <p:pic>
        <p:nvPicPr>
          <p:cNvPr id="12290" name="Picture 2" descr="http://warmsocks.files.wordpress.com/2012/01/painscalecolors.jpg?w=542&amp;h=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333" y="2590800"/>
            <a:ext cx="4038600" cy="125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barn(inVertical)">
                                      <p:cBhvr>
                                        <p:cTn id="17" dur="500"/>
                                        <p:tgtEl>
                                          <p:spTgt spid="12290"/>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6: Have Swagger</a:t>
            </a:r>
            <a:endParaRPr lang="en-US" sz="3200" dirty="0"/>
          </a:p>
        </p:txBody>
      </p:sp>
      <p:sp>
        <p:nvSpPr>
          <p:cNvPr id="3" name="Content Placeholder 2"/>
          <p:cNvSpPr txBox="1">
            <a:spLocks/>
          </p:cNvSpPr>
          <p:nvPr/>
        </p:nvSpPr>
        <p:spPr>
          <a:xfrm>
            <a:off x="0" y="1066800"/>
            <a:ext cx="66294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LOTS of new competitors, noise, and confusion in the marketplace</a:t>
            </a:r>
            <a:endParaRPr lang="en-US" sz="2400" b="1" i="1" kern="0" dirty="0" smtClean="0"/>
          </a:p>
          <a:p>
            <a:pPr lvl="1"/>
            <a:endParaRPr lang="en-US" sz="1600" kern="0" dirty="0"/>
          </a:p>
          <a:p>
            <a:pPr marL="457200" lvl="1" indent="0">
              <a:buNone/>
            </a:pPr>
            <a:endParaRPr lang="en-US" sz="1600" kern="0" dirty="0" smtClean="0"/>
          </a:p>
          <a:p>
            <a:pPr lvl="0">
              <a:defRPr/>
            </a:pPr>
            <a:r>
              <a:rPr lang="en-US" kern="0" dirty="0" smtClean="0">
                <a:solidFill>
                  <a:srgbClr val="000000"/>
                </a:solidFill>
                <a:latin typeface="+mn-lt"/>
              </a:rPr>
              <a:t>And you can go in with confidence since…</a:t>
            </a:r>
            <a:endParaRPr lang="en-US" kern="0" dirty="0">
              <a:solidFill>
                <a:srgbClr val="000000"/>
              </a:solidFill>
              <a:latin typeface="+mn-lt"/>
            </a:endParaRPr>
          </a:p>
          <a:p>
            <a:pPr lvl="1">
              <a:defRPr/>
            </a:pPr>
            <a:r>
              <a:rPr lang="en-US" kern="0" dirty="0" smtClean="0"/>
              <a:t>You </a:t>
            </a:r>
            <a:r>
              <a:rPr lang="en-US" kern="0" dirty="0"/>
              <a:t>are backed by a </a:t>
            </a:r>
            <a:r>
              <a:rPr lang="en-US" kern="0" dirty="0" smtClean="0"/>
              <a:t>company with: </a:t>
            </a:r>
          </a:p>
          <a:p>
            <a:pPr lvl="2">
              <a:defRPr/>
            </a:pPr>
            <a:r>
              <a:rPr lang="en-US" sz="2000" b="1" i="1" kern="0" dirty="0" smtClean="0"/>
              <a:t>13 </a:t>
            </a:r>
            <a:r>
              <a:rPr lang="en-US" sz="2000" b="1" i="1" kern="0" dirty="0"/>
              <a:t>yrs. experience</a:t>
            </a:r>
            <a:r>
              <a:rPr lang="en-US" sz="2000" kern="0" dirty="0"/>
              <a:t> </a:t>
            </a:r>
            <a:r>
              <a:rPr lang="en-US" sz="2000" b="1" i="1" kern="0" dirty="0"/>
              <a:t>in this space,</a:t>
            </a:r>
            <a:r>
              <a:rPr lang="en-US" sz="2000" kern="0" dirty="0"/>
              <a:t> </a:t>
            </a:r>
            <a:endParaRPr lang="en-US" sz="2000" kern="0" dirty="0" smtClean="0"/>
          </a:p>
          <a:p>
            <a:pPr lvl="2">
              <a:defRPr/>
            </a:pPr>
            <a:r>
              <a:rPr lang="en-US" sz="2000" b="1" i="1" kern="0" dirty="0" smtClean="0"/>
              <a:t>Hundreds </a:t>
            </a:r>
            <a:r>
              <a:rPr lang="en-US" sz="2000" b="1" i="1" kern="0" dirty="0"/>
              <a:t>of success stories</a:t>
            </a:r>
            <a:r>
              <a:rPr lang="en-US" sz="2000" b="1" i="1" kern="0" dirty="0" smtClean="0"/>
              <a:t>,</a:t>
            </a:r>
          </a:p>
          <a:p>
            <a:pPr lvl="2">
              <a:defRPr/>
            </a:pPr>
            <a:r>
              <a:rPr lang="en-US" sz="2000" b="1" i="1" kern="0" dirty="0" smtClean="0">
                <a:solidFill>
                  <a:srgbClr val="000000"/>
                </a:solidFill>
                <a:latin typeface="+mn-lt"/>
              </a:rPr>
              <a:t>Extremely flexible technology ,</a:t>
            </a:r>
          </a:p>
          <a:p>
            <a:pPr lvl="2">
              <a:defRPr/>
            </a:pPr>
            <a:r>
              <a:rPr lang="en-US" sz="2000" b="1" i="1" kern="0" dirty="0" smtClean="0">
                <a:solidFill>
                  <a:srgbClr val="000000"/>
                </a:solidFill>
                <a:latin typeface="+mn-lt"/>
              </a:rPr>
              <a:t>And GREAT customer service &amp; support</a:t>
            </a:r>
            <a:endParaRPr lang="en-US" sz="2000" kern="0" dirty="0">
              <a:solidFill>
                <a:srgbClr val="000000"/>
              </a:solidFill>
              <a:latin typeface="+mn-lt"/>
            </a:endParaRPr>
          </a:p>
        </p:txBody>
      </p:sp>
      <p:pic>
        <p:nvPicPr>
          <p:cNvPr id="10242" name="Picture 2" descr="https://encrypted-tbn2.gstatic.com/images?q=tbn:ANd9GcTBfRDkIpI4yneLaRKOX7pXxjQDqUCQzXfAxw90bsQKOSGt1osk3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133600"/>
            <a:ext cx="2362200" cy="253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 calcmode="lin" valueType="num">
                                      <p:cBhvr additive="base">
                                        <p:cTn id="16" dur="500" fill="hold"/>
                                        <p:tgtEl>
                                          <p:spTgt spid="10242"/>
                                        </p:tgtEl>
                                        <p:attrNameLst>
                                          <p:attrName>ppt_x</p:attrName>
                                        </p:attrNameLst>
                                      </p:cBhvr>
                                      <p:tavLst>
                                        <p:tav tm="0">
                                          <p:val>
                                            <p:strVal val="#ppt_x"/>
                                          </p:val>
                                        </p:tav>
                                        <p:tav tm="100000">
                                          <p:val>
                                            <p:strVal val="#ppt_x"/>
                                          </p:val>
                                        </p:tav>
                                      </p:tavLst>
                                    </p:anim>
                                    <p:anim calcmode="lin" valueType="num">
                                      <p:cBhvr additive="base">
                                        <p:cTn id="17"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7: Become a Demo Dolly!</a:t>
            </a:r>
            <a:endParaRPr lang="en-US" sz="3200" dirty="0"/>
          </a:p>
        </p:txBody>
      </p:sp>
      <p:sp>
        <p:nvSpPr>
          <p:cNvPr id="3" name="Content Placeholder 2"/>
          <p:cNvSpPr txBox="1">
            <a:spLocks/>
          </p:cNvSpPr>
          <p:nvPr/>
        </p:nvSpPr>
        <p:spPr>
          <a:xfrm>
            <a:off x="0" y="1066800"/>
            <a:ext cx="89916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Mi-Co is happy to help you with demos via web, in-person and more, but as we grow rapidly, you can be more self-sufficient if you’re proficient with demos…</a:t>
            </a:r>
            <a:endParaRPr lang="en-US" sz="2400" b="1" i="1" kern="0" dirty="0" smtClean="0"/>
          </a:p>
          <a:p>
            <a:pPr lvl="1"/>
            <a:endParaRPr lang="en-US" sz="1600" kern="0" dirty="0"/>
          </a:p>
          <a:p>
            <a:pPr marL="457200" lvl="1" indent="0">
              <a:buNone/>
            </a:pPr>
            <a:endParaRPr lang="en-US" sz="1600" kern="0" dirty="0" smtClean="0"/>
          </a:p>
          <a:p>
            <a:pPr lvl="0">
              <a:defRPr/>
            </a:pPr>
            <a:r>
              <a:rPr lang="en-US" kern="0" dirty="0" smtClean="0">
                <a:solidFill>
                  <a:srgbClr val="000000"/>
                </a:solidFill>
                <a:latin typeface="+mn-lt"/>
              </a:rPr>
              <a:t>Tips to get there…</a:t>
            </a:r>
            <a:endParaRPr lang="en-US" kern="0" dirty="0">
              <a:solidFill>
                <a:srgbClr val="000000"/>
              </a:solidFill>
              <a:latin typeface="+mn-lt"/>
            </a:endParaRPr>
          </a:p>
          <a:p>
            <a:pPr lvl="1">
              <a:defRPr/>
            </a:pPr>
            <a:r>
              <a:rPr lang="en-US" sz="2400" kern="0" dirty="0" smtClean="0"/>
              <a:t>Get the NFR software</a:t>
            </a:r>
          </a:p>
          <a:p>
            <a:pPr lvl="2">
              <a:defRPr/>
            </a:pPr>
            <a:r>
              <a:rPr lang="en-US" sz="2000" kern="0" dirty="0" smtClean="0"/>
              <a:t>Use your </a:t>
            </a:r>
            <a:r>
              <a:rPr lang="en-US" sz="2000" kern="0" dirty="0" err="1" smtClean="0"/>
              <a:t>fav</a:t>
            </a:r>
            <a:r>
              <a:rPr lang="en-US" sz="2000" kern="0" dirty="0" smtClean="0"/>
              <a:t>. Tablet/D Pen/Laptop</a:t>
            </a:r>
            <a:endParaRPr lang="en-US" kern="0" dirty="0" smtClean="0"/>
          </a:p>
          <a:p>
            <a:pPr lvl="1">
              <a:defRPr/>
            </a:pPr>
            <a:r>
              <a:rPr lang="en-US" sz="2400" kern="0" dirty="0" smtClean="0"/>
              <a:t>Practice, practice, practice (via web, in-person etc.)</a:t>
            </a:r>
          </a:p>
          <a:p>
            <a:pPr lvl="1">
              <a:defRPr/>
            </a:pPr>
            <a:r>
              <a:rPr lang="en-US" sz="2400" kern="0" dirty="0" smtClean="0">
                <a:solidFill>
                  <a:srgbClr val="000000"/>
                </a:solidFill>
                <a:latin typeface="+mn-lt"/>
              </a:rPr>
              <a:t>Have a back-up plan (YouTube video, screenshots)</a:t>
            </a:r>
            <a:endParaRPr lang="en-US" sz="2400" kern="0" dirty="0">
              <a:solidFill>
                <a:srgbClr val="000000"/>
              </a:solidFill>
              <a:latin typeface="+mn-lt"/>
            </a:endParaRPr>
          </a:p>
        </p:txBody>
      </p:sp>
      <p:pic>
        <p:nvPicPr>
          <p:cNvPr id="11266" name="Picture 2" descr="https://encrypted-tbn3.gstatic.com/images?q=tbn:ANd9GcRAyzQAldWca_VJZLorb69472li7dOzkmP5DSXJ47WbQYEij2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743200"/>
            <a:ext cx="24955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1066800"/>
            <a:ext cx="9144000" cy="5715000"/>
          </a:xfrm>
        </p:spPr>
        <p:txBody>
          <a:bodyPr/>
          <a:lstStyle/>
          <a:p>
            <a:pPr>
              <a:buFontTx/>
              <a:buNone/>
            </a:pPr>
            <a:r>
              <a:rPr lang="en-US" sz="2200" b="1" u="sng" dirty="0" smtClean="0"/>
              <a:t>Proven:</a:t>
            </a:r>
            <a:r>
              <a:rPr lang="en-US" sz="2200" dirty="0" smtClean="0"/>
              <a:t> </a:t>
            </a:r>
            <a:r>
              <a:rPr lang="en-US" sz="1800" dirty="0" smtClean="0"/>
              <a:t>13 years experience building </a:t>
            </a:r>
            <a:r>
              <a:rPr lang="en-US" sz="1800" i="1" u="sng" dirty="0" smtClean="0"/>
              <a:t>mobile</a:t>
            </a:r>
            <a:r>
              <a:rPr lang="en-US" sz="1800" dirty="0" smtClean="0"/>
              <a:t>-forms     </a:t>
            </a:r>
            <a:r>
              <a:rPr lang="en-US" sz="2200" b="1" u="sng" dirty="0" smtClean="0"/>
              <a:t>Flexible:</a:t>
            </a:r>
            <a:r>
              <a:rPr lang="en-US" sz="2200" dirty="0" smtClean="0"/>
              <a:t> </a:t>
            </a:r>
            <a:r>
              <a:rPr lang="en-US" sz="1800" dirty="0" smtClean="0"/>
              <a:t>Any data, any device solutions from the ground-up for Tablets &amp; mobile       anywhere. Support for maximal devices				                  input options, hardware devices, 					                  integrations</a:t>
            </a:r>
            <a:endParaRPr lang="en-US" sz="1800" b="1" dirty="0" smtClean="0"/>
          </a:p>
          <a:p>
            <a:pPr>
              <a:buFontTx/>
              <a:buNone/>
            </a:pPr>
            <a:endParaRPr lang="en-US" sz="1800" dirty="0" smtClean="0"/>
          </a:p>
          <a:p>
            <a:pPr>
              <a:buFontTx/>
              <a:buNone/>
            </a:pPr>
            <a:r>
              <a:rPr lang="en-US" sz="2200" b="1" u="sng" dirty="0" smtClean="0"/>
              <a:t>Enterprise:</a:t>
            </a:r>
            <a:r>
              <a:rPr lang="en-US" sz="2200" dirty="0" smtClean="0"/>
              <a:t> </a:t>
            </a:r>
            <a:r>
              <a:rPr lang="en-US" sz="1800" dirty="0" smtClean="0"/>
              <a:t>Robust, scalable technology that has         </a:t>
            </a:r>
            <a:r>
              <a:rPr lang="en-US" sz="2400" b="1" u="sng" dirty="0" smtClean="0"/>
              <a:t>Intellectual Property:</a:t>
            </a:r>
            <a:endParaRPr lang="en-US" sz="2400" dirty="0" smtClean="0"/>
          </a:p>
          <a:p>
            <a:pPr>
              <a:buFontTx/>
              <a:buNone/>
            </a:pPr>
            <a:r>
              <a:rPr lang="en-US" sz="1800" dirty="0" smtClean="0"/>
              <a:t>passed audits by Eli Lilly, Sutter Health and AT&amp;T          10 issued US  patents covering 	 					  digital writing technology, 						  including </a:t>
            </a:r>
            <a:r>
              <a:rPr lang="en-US" sz="1800" u="sng" dirty="0" smtClean="0">
                <a:solidFill>
                  <a:schemeClr val="accent2"/>
                </a:solidFill>
              </a:rPr>
              <a:t>7,869,655, 7,486,824 </a:t>
            </a:r>
            <a:r>
              <a:rPr lang="en-US" sz="1800" dirty="0" smtClean="0">
                <a:solidFill>
                  <a:schemeClr val="accent2"/>
                </a:solidFill>
              </a:rPr>
              <a:t>					                 </a:t>
            </a:r>
            <a:r>
              <a:rPr lang="en-US" sz="1800" u="sng" dirty="0" smtClean="0">
                <a:solidFill>
                  <a:schemeClr val="accent2"/>
                </a:solidFill>
              </a:rPr>
              <a:t>6,798,907, </a:t>
            </a:r>
            <a:r>
              <a:rPr lang="en-US" sz="1800" dirty="0" smtClean="0"/>
              <a:t>others pending</a:t>
            </a:r>
            <a:endParaRPr lang="en-US" sz="1800" b="1" u="sng" dirty="0" smtClean="0"/>
          </a:p>
          <a:p>
            <a:pPr>
              <a:buFontTx/>
              <a:buNone/>
            </a:pPr>
            <a:endParaRPr lang="en-US" sz="1800" dirty="0" smtClean="0"/>
          </a:p>
          <a:p>
            <a:pPr>
              <a:buFontTx/>
              <a:buNone/>
            </a:pPr>
            <a:endParaRPr lang="en-US" sz="1800" b="1" dirty="0" smtClean="0"/>
          </a:p>
          <a:p>
            <a:pPr>
              <a:buFontTx/>
              <a:buNone/>
            </a:pPr>
            <a:endParaRPr lang="en-US" sz="2200" b="1" dirty="0" smtClean="0"/>
          </a:p>
        </p:txBody>
      </p:sp>
      <p:pic>
        <p:nvPicPr>
          <p:cNvPr id="18436" name="Picture 2" descr="C:\Users\gpandiyan\Desktop\Offline\Mi-Co_AnyDevice_on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67200"/>
            <a:ext cx="88392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200" dirty="0" smtClean="0"/>
              <a:t>Tip 8: Know the Competitive Differentiators</a:t>
            </a:r>
            <a:endParaRPr lang="en-US" sz="3200" dirty="0"/>
          </a:p>
        </p:txBody>
      </p:sp>
    </p:spTree>
    <p:extLst>
      <p:ext uri="{BB962C8B-B14F-4D97-AF65-F5344CB8AC3E}">
        <p14:creationId xmlns:p14="http://schemas.microsoft.com/office/powerpoint/2010/main" val="176586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descr="http://66.147.244.68/wp-content/uploads/2012/10/anydata.gif"/>
          <p:cNvSpPr>
            <a:spLocks noChangeAspect="1" noChangeArrowheads="1"/>
          </p:cNvSpPr>
          <p:nvPr/>
        </p:nvSpPr>
        <p:spPr bwMode="auto">
          <a:xfrm>
            <a:off x="168275" y="-1127125"/>
            <a:ext cx="54768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4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399" y="1066800"/>
            <a:ext cx="8765059"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52400" y="152400"/>
            <a:ext cx="8839200" cy="762000"/>
          </a:xfrm>
        </p:spPr>
        <p:txBody>
          <a:bodyPr/>
          <a:lstStyle/>
          <a:p>
            <a:r>
              <a:rPr lang="en-US" sz="3200" dirty="0" smtClean="0"/>
              <a:t>Why does this matter?</a:t>
            </a:r>
            <a:endParaRPr lang="en-US" sz="3200" dirty="0"/>
          </a:p>
        </p:txBody>
      </p:sp>
    </p:spTree>
    <p:extLst>
      <p:ext uri="{BB962C8B-B14F-4D97-AF65-F5344CB8AC3E}">
        <p14:creationId xmlns:p14="http://schemas.microsoft.com/office/powerpoint/2010/main" val="1513810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1244600"/>
          <a:ext cx="7543800" cy="4851400"/>
        </p:xfrm>
        <a:graphic>
          <a:graphicData uri="http://schemas.openxmlformats.org/drawingml/2006/table">
            <a:tbl>
              <a:tblPr firstRow="1" bandRow="1">
                <a:tableStyleId>{21E4AEA4-8DFA-4A89-87EB-49C32662AFE0}</a:tableStyleId>
              </a:tblPr>
              <a:tblGrid>
                <a:gridCol w="3771900"/>
                <a:gridCol w="3771900"/>
              </a:tblGrid>
              <a:tr h="2425700">
                <a:tc>
                  <a:txBody>
                    <a:bodyPr/>
                    <a:lstStyle/>
                    <a:p>
                      <a:pPr algn="ctr"/>
                      <a:endParaRPr lang="en-US" sz="2400" u="sng" dirty="0" smtClean="0">
                        <a:latin typeface="Arial" pitchFamily="34" charset="0"/>
                        <a:cs typeface="Arial" pitchFamily="34" charset="0"/>
                      </a:endParaRPr>
                    </a:p>
                    <a:p>
                      <a:pPr algn="ctr"/>
                      <a:r>
                        <a:rPr lang="en-US" sz="2400" u="sng" dirty="0" smtClean="0">
                          <a:latin typeface="Arial" pitchFamily="34" charset="0"/>
                          <a:cs typeface="Arial" pitchFamily="34" charset="0"/>
                        </a:rPr>
                        <a:t>Vertical Software</a:t>
                      </a:r>
                    </a:p>
                    <a:p>
                      <a:pPr algn="ctr"/>
                      <a:r>
                        <a:rPr lang="en-US" sz="2400" dirty="0" smtClean="0">
                          <a:latin typeface="Arial" pitchFamily="34" charset="0"/>
                          <a:cs typeface="Arial" pitchFamily="34" charset="0"/>
                        </a:rPr>
                        <a:t>$$$</a:t>
                      </a:r>
                    </a:p>
                    <a:p>
                      <a:pPr algn="ctr"/>
                      <a:r>
                        <a:rPr lang="en-US" sz="2400" dirty="0" smtClean="0">
                          <a:latin typeface="Arial" pitchFamily="34" charset="0"/>
                          <a:cs typeface="Arial" pitchFamily="34" charset="0"/>
                        </a:rPr>
                        <a:t>Users</a:t>
                      </a:r>
                      <a:r>
                        <a:rPr lang="en-US" sz="2400" baseline="0" dirty="0" smtClean="0">
                          <a:latin typeface="Arial" pitchFamily="34" charset="0"/>
                          <a:cs typeface="Arial" pitchFamily="34" charset="0"/>
                        </a:rPr>
                        <a:t> hate it*</a:t>
                      </a:r>
                    </a:p>
                    <a:p>
                      <a:pPr algn="ctr"/>
                      <a:r>
                        <a:rPr lang="en-US" sz="2400" baseline="0" dirty="0" smtClean="0">
                          <a:latin typeface="Arial" pitchFamily="34" charset="0"/>
                          <a:cs typeface="Arial" pitchFamily="34" charset="0"/>
                        </a:rPr>
                        <a:t>Long deployment cycles</a:t>
                      </a:r>
                    </a:p>
                    <a:p>
                      <a:pPr algn="ctr"/>
                      <a:endParaRPr lang="en-US" dirty="0"/>
                    </a:p>
                  </a:txBody>
                  <a:tcPr/>
                </a:tc>
                <a:tc>
                  <a:txBody>
                    <a:bodyPr/>
                    <a:lstStyle/>
                    <a:p>
                      <a:pPr algn="ctr"/>
                      <a:r>
                        <a:rPr lang="en-US" sz="2400" u="sng" dirty="0" smtClean="0">
                          <a:latin typeface="Arial" pitchFamily="34" charset="0"/>
                          <a:cs typeface="Arial" pitchFamily="34" charset="0"/>
                        </a:rPr>
                        <a:t>Custom App Development</a:t>
                      </a:r>
                    </a:p>
                    <a:p>
                      <a:pPr algn="ctr"/>
                      <a:r>
                        <a:rPr lang="en-US" sz="2400" dirty="0" smtClean="0">
                          <a:latin typeface="Arial" pitchFamily="34" charset="0"/>
                          <a:cs typeface="Arial" pitchFamily="34" charset="0"/>
                        </a:rPr>
                        <a:t>$$$</a:t>
                      </a:r>
                    </a:p>
                    <a:p>
                      <a:pPr algn="ctr"/>
                      <a:r>
                        <a:rPr lang="en-US" sz="2400" dirty="0" smtClean="0">
                          <a:latin typeface="Arial" pitchFamily="34" charset="0"/>
                          <a:cs typeface="Arial" pitchFamily="34" charset="0"/>
                        </a:rPr>
                        <a:t>IT hates it**</a:t>
                      </a:r>
                    </a:p>
                    <a:p>
                      <a:pPr algn="ctr"/>
                      <a:r>
                        <a:rPr lang="en-US" sz="2400" dirty="0" smtClean="0">
                          <a:latin typeface="Arial" pitchFamily="34" charset="0"/>
                          <a:cs typeface="Arial" pitchFamily="34" charset="0"/>
                        </a:rPr>
                        <a:t>Long development</a:t>
                      </a:r>
                      <a:r>
                        <a:rPr lang="en-US" sz="2400" baseline="0" dirty="0" smtClean="0">
                          <a:latin typeface="Arial" pitchFamily="34" charset="0"/>
                          <a:cs typeface="Arial" pitchFamily="34" charset="0"/>
                        </a:rPr>
                        <a:t> cycles</a:t>
                      </a:r>
                      <a:endParaRPr lang="en-US" sz="2400" dirty="0">
                        <a:latin typeface="Arial" pitchFamily="34" charset="0"/>
                        <a:cs typeface="Arial" pitchFamily="34" charset="0"/>
                      </a:endParaRPr>
                    </a:p>
                  </a:txBody>
                  <a:tcPr/>
                </a:tc>
              </a:tr>
              <a:tr h="2425700">
                <a:tc gridSpan="2">
                  <a:txBody>
                    <a:bodyPr/>
                    <a:lstStyle/>
                    <a:p>
                      <a:pPr algn="ctr"/>
                      <a:endParaRPr lang="en-US" sz="2400" u="sng" dirty="0" smtClean="0">
                        <a:solidFill>
                          <a:srgbClr val="FF0000"/>
                        </a:solidFill>
                        <a:latin typeface="Arial" pitchFamily="34" charset="0"/>
                        <a:cs typeface="Arial" pitchFamily="34" charset="0"/>
                      </a:endParaRPr>
                    </a:p>
                    <a:p>
                      <a:pPr algn="ctr"/>
                      <a:r>
                        <a:rPr lang="en-US" sz="2400" u="sng" dirty="0" smtClean="0">
                          <a:solidFill>
                            <a:srgbClr val="FF0000"/>
                          </a:solidFill>
                          <a:latin typeface="Arial" pitchFamily="34" charset="0"/>
                          <a:cs typeface="Arial" pitchFamily="34" charset="0"/>
                        </a:rPr>
                        <a:t>Mobile Forms Capture</a:t>
                      </a:r>
                    </a:p>
                    <a:p>
                      <a:pPr algn="ctr"/>
                      <a:r>
                        <a:rPr lang="en-US" sz="2400" dirty="0" smtClean="0">
                          <a:solidFill>
                            <a:srgbClr val="FF0000"/>
                          </a:solidFill>
                          <a:latin typeface="Arial" pitchFamily="34" charset="0"/>
                          <a:cs typeface="Arial" pitchFamily="34" charset="0"/>
                        </a:rPr>
                        <a:t>$$</a:t>
                      </a:r>
                    </a:p>
                    <a:p>
                      <a:pPr algn="ctr"/>
                      <a:r>
                        <a:rPr lang="en-US" sz="2400" dirty="0" smtClean="0">
                          <a:solidFill>
                            <a:srgbClr val="FF0000"/>
                          </a:solidFill>
                          <a:latin typeface="Arial" pitchFamily="34" charset="0"/>
                          <a:cs typeface="Arial" pitchFamily="34" charset="0"/>
                        </a:rPr>
                        <a:t>User</a:t>
                      </a:r>
                      <a:r>
                        <a:rPr lang="en-US" sz="2400" baseline="0" dirty="0" smtClean="0">
                          <a:solidFill>
                            <a:srgbClr val="FF0000"/>
                          </a:solidFill>
                          <a:latin typeface="Arial" pitchFamily="34" charset="0"/>
                          <a:cs typeface="Arial" pitchFamily="34" charset="0"/>
                        </a:rPr>
                        <a:t> friendly</a:t>
                      </a:r>
                    </a:p>
                    <a:p>
                      <a:pPr algn="ctr"/>
                      <a:r>
                        <a:rPr lang="en-US" sz="2400" baseline="0" dirty="0" smtClean="0">
                          <a:solidFill>
                            <a:srgbClr val="FF0000"/>
                          </a:solidFill>
                          <a:latin typeface="Arial" pitchFamily="34" charset="0"/>
                          <a:cs typeface="Arial" pitchFamily="34" charset="0"/>
                        </a:rPr>
                        <a:t>IT friendly</a:t>
                      </a:r>
                    </a:p>
                    <a:p>
                      <a:pPr algn="ctr"/>
                      <a:r>
                        <a:rPr lang="en-US" sz="2400" baseline="0" dirty="0" smtClean="0">
                          <a:solidFill>
                            <a:srgbClr val="FF0000"/>
                          </a:solidFill>
                          <a:latin typeface="Arial" pitchFamily="34" charset="0"/>
                          <a:cs typeface="Arial" pitchFamily="34" charset="0"/>
                        </a:rPr>
                        <a:t>Shorter deployment cycles</a:t>
                      </a:r>
                      <a:endParaRPr lang="en-US" sz="2400" dirty="0">
                        <a:solidFill>
                          <a:srgbClr val="FF0000"/>
                        </a:solidFill>
                        <a:latin typeface="Arial" pitchFamily="34" charset="0"/>
                        <a:cs typeface="Arial" pitchFamily="34" charset="0"/>
                      </a:endParaRPr>
                    </a:p>
                  </a:txBody>
                  <a:tcPr/>
                </a:tc>
                <a:tc hMerge="1">
                  <a:txBody>
                    <a:bodyPr/>
                    <a:lstStyle/>
                    <a:p>
                      <a:endParaRPr lang="en-US" dirty="0"/>
                    </a:p>
                  </a:txBody>
                  <a:tcPr/>
                </a:tc>
              </a:tr>
            </a:tbl>
          </a:graphicData>
        </a:graphic>
      </p:graphicFrame>
      <p:sp>
        <p:nvSpPr>
          <p:cNvPr id="13325" name="Rectangle 6"/>
          <p:cNvSpPr>
            <a:spLocks noChangeArrowheads="1"/>
          </p:cNvSpPr>
          <p:nvPr/>
        </p:nvSpPr>
        <p:spPr bwMode="auto">
          <a:xfrm>
            <a:off x="228600" y="6191250"/>
            <a:ext cx="9144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50" dirty="0">
                <a:solidFill>
                  <a:srgbClr val="000000"/>
                </a:solidFill>
              </a:rPr>
              <a:t>*June 2009, “Nuance Survey shows that 90% of doctors are “concerned” about usability of EHR”</a:t>
            </a:r>
          </a:p>
        </p:txBody>
      </p:sp>
      <p:sp>
        <p:nvSpPr>
          <p:cNvPr id="5" name="Oval 4"/>
          <p:cNvSpPr/>
          <p:nvPr/>
        </p:nvSpPr>
        <p:spPr>
          <a:xfrm>
            <a:off x="609599" y="1371600"/>
            <a:ext cx="4029075" cy="228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a:spLocks noChangeArrowheads="1"/>
          </p:cNvSpPr>
          <p:nvPr/>
        </p:nvSpPr>
        <p:spPr bwMode="auto">
          <a:xfrm>
            <a:off x="152400" y="6470650"/>
            <a:ext cx="57326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1100" dirty="0">
                <a:solidFill>
                  <a:srgbClr val="000000"/>
                </a:solidFill>
              </a:rPr>
              <a:t>**2011 AIIM/</a:t>
            </a:r>
            <a:r>
              <a:rPr lang="en-US" sz="1100" dirty="0" err="1">
                <a:solidFill>
                  <a:srgbClr val="000000"/>
                </a:solidFill>
              </a:rPr>
              <a:t>OpenText</a:t>
            </a:r>
            <a:r>
              <a:rPr lang="en-US" sz="1100" dirty="0">
                <a:solidFill>
                  <a:srgbClr val="000000"/>
                </a:solidFill>
              </a:rPr>
              <a:t> Survey, “Greater than 30% cannot justify mobile app development costs”</a:t>
            </a:r>
          </a:p>
          <a:p>
            <a:pPr eaLnBrk="1" hangingPunct="1"/>
            <a:endParaRPr lang="en-US" sz="1100" dirty="0"/>
          </a:p>
        </p:txBody>
      </p:sp>
      <p:sp>
        <p:nvSpPr>
          <p:cNvPr id="11" name="Oval 10"/>
          <p:cNvSpPr/>
          <p:nvPr/>
        </p:nvSpPr>
        <p:spPr>
          <a:xfrm>
            <a:off x="4638675" y="1219200"/>
            <a:ext cx="3733800" cy="228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a:spLocks noChangeArrowheads="1"/>
          </p:cNvSpPr>
          <p:nvPr/>
        </p:nvSpPr>
        <p:spPr bwMode="auto">
          <a:xfrm>
            <a:off x="6505575" y="4343400"/>
            <a:ext cx="754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3200">
                <a:solidFill>
                  <a:srgbClr val="FF0000"/>
                </a:solidFill>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08488"/>
            <a:ext cx="1536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dirty="0" smtClean="0"/>
              <a:t>The Market Categorization</a:t>
            </a:r>
            <a:endParaRPr lang="en-US" dirty="0"/>
          </a:p>
        </p:txBody>
      </p:sp>
    </p:spTree>
    <p:extLst>
      <p:ext uri="{BB962C8B-B14F-4D97-AF65-F5344CB8AC3E}">
        <p14:creationId xmlns:p14="http://schemas.microsoft.com/office/powerpoint/2010/main" val="539660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32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5" grpId="1"/>
      <p:bldP spid="5" grpId="0" animBg="1"/>
      <p:bldP spid="5" grpId="1" animBg="1"/>
      <p:bldP spid="2" grpId="0"/>
      <p:bldP spid="2" grpId="1"/>
      <p:bldP spid="11" grpId="0" animBg="1"/>
      <p:bldP spid="11" grpId="1"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Tip 9: Generate Own Leads to Receive More…</a:t>
            </a:r>
            <a:endParaRPr lang="en-US" sz="3200" dirty="0"/>
          </a:p>
        </p:txBody>
      </p:sp>
      <p:sp>
        <p:nvSpPr>
          <p:cNvPr id="3" name="Content Placeholder 2"/>
          <p:cNvSpPr>
            <a:spLocks noGrp="1"/>
          </p:cNvSpPr>
          <p:nvPr>
            <p:ph idx="1"/>
          </p:nvPr>
        </p:nvSpPr>
        <p:spPr>
          <a:xfrm>
            <a:off x="152400" y="1066800"/>
            <a:ext cx="8839200" cy="4876800"/>
          </a:xfrm>
        </p:spPr>
        <p:txBody>
          <a:bodyPr/>
          <a:lstStyle/>
          <a:p>
            <a:r>
              <a:rPr lang="en-US" dirty="0"/>
              <a:t>Why?</a:t>
            </a:r>
          </a:p>
          <a:p>
            <a:pPr lvl="1"/>
            <a:r>
              <a:rPr lang="en-US" sz="2400" dirty="0" smtClean="0"/>
              <a:t>We like to reward the partners that are making a strong effort to penetrate their market spaces</a:t>
            </a:r>
            <a:endParaRPr lang="en-US" sz="2400" b="1" i="1" dirty="0"/>
          </a:p>
          <a:p>
            <a:pPr lvl="1"/>
            <a:endParaRPr lang="en-US" sz="1600" dirty="0"/>
          </a:p>
          <a:p>
            <a:pPr marL="457200" lvl="1" indent="0">
              <a:buNone/>
            </a:pPr>
            <a:endParaRPr lang="en-US" sz="1600" dirty="0"/>
          </a:p>
          <a:p>
            <a:pPr lvl="0">
              <a:defRPr/>
            </a:pPr>
            <a:r>
              <a:rPr lang="en-US" dirty="0" smtClean="0">
                <a:solidFill>
                  <a:srgbClr val="000000"/>
                </a:solidFill>
              </a:rPr>
              <a:t>Planning &amp; Execution Steps</a:t>
            </a:r>
          </a:p>
          <a:p>
            <a:pPr lvl="1">
              <a:defRPr/>
            </a:pPr>
            <a:r>
              <a:rPr lang="en-US" sz="2400" dirty="0" smtClean="0">
                <a:solidFill>
                  <a:srgbClr val="000000"/>
                </a:solidFill>
              </a:rPr>
              <a:t>Work with Mi-Co on a lead-gen/marketing plan on an annual and quarterly basis</a:t>
            </a:r>
          </a:p>
          <a:p>
            <a:pPr lvl="1">
              <a:defRPr/>
            </a:pPr>
            <a:r>
              <a:rPr lang="en-US" sz="2400" dirty="0" smtClean="0">
                <a:solidFill>
                  <a:srgbClr val="000000"/>
                </a:solidFill>
              </a:rPr>
              <a:t>Help Mi-Co understand your </a:t>
            </a:r>
            <a:r>
              <a:rPr lang="en-US" sz="2400" i="1" u="sng" dirty="0" smtClean="0">
                <a:solidFill>
                  <a:srgbClr val="000000"/>
                </a:solidFill>
              </a:rPr>
              <a:t>‘</a:t>
            </a:r>
            <a:r>
              <a:rPr lang="en-US" sz="2400" i="1" u="sng" dirty="0" err="1" smtClean="0">
                <a:solidFill>
                  <a:srgbClr val="000000"/>
                </a:solidFill>
              </a:rPr>
              <a:t>sweetspot</a:t>
            </a:r>
            <a:r>
              <a:rPr lang="en-US" sz="2400" i="1" u="sng" dirty="0" smtClean="0">
                <a:solidFill>
                  <a:srgbClr val="000000"/>
                </a:solidFill>
              </a:rPr>
              <a:t>’</a:t>
            </a:r>
            <a:r>
              <a:rPr lang="en-US" sz="2400" dirty="0" smtClean="0">
                <a:solidFill>
                  <a:srgbClr val="000000"/>
                </a:solidFill>
              </a:rPr>
              <a:t> &amp; expertise</a:t>
            </a:r>
          </a:p>
          <a:p>
            <a:pPr lvl="1">
              <a:defRPr/>
            </a:pPr>
            <a:r>
              <a:rPr lang="en-US" sz="2400" dirty="0" smtClean="0">
                <a:solidFill>
                  <a:srgbClr val="000000"/>
                </a:solidFill>
              </a:rPr>
              <a:t>Keep Mi-Co posted on your efforts, progress</a:t>
            </a:r>
            <a:endParaRPr lang="en-US" sz="2400" dirty="0">
              <a:solidFill>
                <a:srgbClr val="000000"/>
              </a:solidFill>
            </a:endParaRPr>
          </a:p>
          <a:p>
            <a:endParaRPr lang="en-US" dirty="0"/>
          </a:p>
        </p:txBody>
      </p:sp>
      <p:pic>
        <p:nvPicPr>
          <p:cNvPr id="19458" name="Picture 2" descr="https://encrypted-tbn0.gstatic.com/images?q=tbn:ANd9GcTiqxN9sKqzb8bOcUWdXhtnFTi_UKtdvgefeGlw6z2HqdyD6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538010"/>
            <a:ext cx="2819400" cy="79316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encrypted-tbn3.gstatic.com/images?q=tbn:ANd9GcS_C4oqQM5l7Q9FMBaSaxJzVYYu8TXhNhoBp2M9FGPfzaNgvW72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307428"/>
            <a:ext cx="3505200" cy="54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458"/>
                                        </p:tgtEl>
                                        <p:attrNameLst>
                                          <p:attrName>style.visibility</p:attrName>
                                        </p:attrNameLst>
                                      </p:cBhvr>
                                      <p:to>
                                        <p:strVal val="visible"/>
                                      </p:to>
                                    </p:set>
                                    <p:anim calcmode="lin" valueType="num">
                                      <p:cBhvr additive="base">
                                        <p:cTn id="32" dur="500" fill="hold"/>
                                        <p:tgtEl>
                                          <p:spTgt spid="19458"/>
                                        </p:tgtEl>
                                        <p:attrNameLst>
                                          <p:attrName>ppt_x</p:attrName>
                                        </p:attrNameLst>
                                      </p:cBhvr>
                                      <p:tavLst>
                                        <p:tav tm="0">
                                          <p:val>
                                            <p:strVal val="#ppt_x"/>
                                          </p:val>
                                        </p:tav>
                                        <p:tav tm="100000">
                                          <p:val>
                                            <p:strVal val="#ppt_x"/>
                                          </p:val>
                                        </p:tav>
                                      </p:tavLst>
                                    </p:anim>
                                    <p:anim calcmode="lin" valueType="num">
                                      <p:cBhvr additive="base">
                                        <p:cTn id="33" dur="500" fill="hold"/>
                                        <p:tgtEl>
                                          <p:spTgt spid="1945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9460"/>
                                        </p:tgtEl>
                                        <p:attrNameLst>
                                          <p:attrName>style.visibility</p:attrName>
                                        </p:attrNameLst>
                                      </p:cBhvr>
                                      <p:to>
                                        <p:strVal val="visible"/>
                                      </p:to>
                                    </p:set>
                                    <p:anim calcmode="lin" valueType="num">
                                      <p:cBhvr additive="base">
                                        <p:cTn id="36" dur="500" fill="hold"/>
                                        <p:tgtEl>
                                          <p:spTgt spid="19460"/>
                                        </p:tgtEl>
                                        <p:attrNameLst>
                                          <p:attrName>ppt_x</p:attrName>
                                        </p:attrNameLst>
                                      </p:cBhvr>
                                      <p:tavLst>
                                        <p:tav tm="0">
                                          <p:val>
                                            <p:strVal val="#ppt_x"/>
                                          </p:val>
                                        </p:tav>
                                        <p:tav tm="100000">
                                          <p:val>
                                            <p:strVal val="#ppt_x"/>
                                          </p:val>
                                        </p:tav>
                                      </p:tavLst>
                                    </p:anim>
                                    <p:anim calcmode="lin" valueType="num">
                                      <p:cBhvr additive="base">
                                        <p:cTn id="37"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10: Post-Sales - Support &amp; Service like Crazy</a:t>
            </a:r>
            <a:endParaRPr lang="en-US" sz="3200" dirty="0"/>
          </a:p>
        </p:txBody>
      </p:sp>
      <p:sp>
        <p:nvSpPr>
          <p:cNvPr id="3" name="Content Placeholder 2"/>
          <p:cNvSpPr txBox="1">
            <a:spLocks/>
          </p:cNvSpPr>
          <p:nvPr/>
        </p:nvSpPr>
        <p:spPr>
          <a:xfrm>
            <a:off x="0" y="1066800"/>
            <a:ext cx="64770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Happy customers = referrals and we differentiate based on </a:t>
            </a:r>
            <a:r>
              <a:rPr lang="en-US" sz="2400" b="1" i="1" u="sng" kern="0" dirty="0" smtClean="0"/>
              <a:t>phenomenal</a:t>
            </a:r>
            <a:r>
              <a:rPr lang="en-US" sz="2400" kern="0" dirty="0" smtClean="0"/>
              <a:t> support &amp; services!</a:t>
            </a:r>
            <a:endParaRPr lang="en-US" sz="2400" b="1" i="1" kern="0" dirty="0" smtClean="0"/>
          </a:p>
          <a:p>
            <a:pPr lvl="1"/>
            <a:endParaRPr lang="en-US" sz="1600" kern="0" dirty="0"/>
          </a:p>
          <a:p>
            <a:pPr marL="457200" lvl="1" indent="0">
              <a:buNone/>
            </a:pPr>
            <a:endParaRPr lang="en-US" sz="1600" kern="0" dirty="0" smtClean="0"/>
          </a:p>
          <a:p>
            <a:pPr lvl="0">
              <a:defRPr/>
            </a:pPr>
            <a:r>
              <a:rPr lang="en-US" kern="0" dirty="0" smtClean="0">
                <a:solidFill>
                  <a:srgbClr val="000000"/>
                </a:solidFill>
                <a:latin typeface="+mn-lt"/>
              </a:rPr>
              <a:t>Random Thoughts…</a:t>
            </a:r>
          </a:p>
          <a:p>
            <a:pPr lvl="1">
              <a:defRPr/>
            </a:pPr>
            <a:r>
              <a:rPr lang="en-US" sz="1800" kern="0" dirty="0" smtClean="0">
                <a:solidFill>
                  <a:srgbClr val="000000"/>
                </a:solidFill>
                <a:latin typeface="+mn-lt"/>
              </a:rPr>
              <a:t>Do customer support &amp; service feedback surveys regularly</a:t>
            </a:r>
          </a:p>
          <a:p>
            <a:pPr lvl="1">
              <a:defRPr/>
            </a:pPr>
            <a:r>
              <a:rPr lang="en-US" sz="1800" kern="0" dirty="0" smtClean="0">
                <a:solidFill>
                  <a:srgbClr val="000000"/>
                </a:solidFill>
                <a:latin typeface="+mn-lt"/>
              </a:rPr>
              <a:t>Guarantee a 1-business day response time</a:t>
            </a:r>
          </a:p>
          <a:p>
            <a:pPr lvl="1">
              <a:defRPr/>
            </a:pPr>
            <a:r>
              <a:rPr lang="en-US" sz="1800" kern="0" dirty="0" smtClean="0">
                <a:solidFill>
                  <a:srgbClr val="000000"/>
                </a:solidFill>
                <a:latin typeface="+mn-lt"/>
              </a:rPr>
              <a:t>Move customers to Time &amp; Materials contracts</a:t>
            </a:r>
          </a:p>
          <a:p>
            <a:pPr lvl="1">
              <a:defRPr/>
            </a:pPr>
            <a:r>
              <a:rPr lang="en-US" sz="1800" kern="0" dirty="0" smtClean="0">
                <a:solidFill>
                  <a:srgbClr val="000000"/>
                </a:solidFill>
                <a:latin typeface="+mn-lt"/>
              </a:rPr>
              <a:t>Ask customers frequently why they are happy, and provide informational guidance about future trends/topics</a:t>
            </a:r>
          </a:p>
          <a:p>
            <a:pPr lvl="1">
              <a:defRPr/>
            </a:pPr>
            <a:r>
              <a:rPr lang="en-US" sz="1800" kern="0" dirty="0" smtClean="0">
                <a:solidFill>
                  <a:srgbClr val="000000"/>
                </a:solidFill>
                <a:latin typeface="+mn-lt"/>
              </a:rPr>
              <a:t>Gather feedback for Mi-Co on areas of improvement</a:t>
            </a:r>
            <a:endParaRPr lang="en-US" sz="1800" kern="0" dirty="0">
              <a:solidFill>
                <a:srgbClr val="000000"/>
              </a:solidFill>
              <a:latin typeface="+mn-lt"/>
            </a:endParaRPr>
          </a:p>
        </p:txBody>
      </p:sp>
      <p:pic>
        <p:nvPicPr>
          <p:cNvPr id="13314" name="Picture 2" descr="https://encrypted-tbn2.gstatic.com/images?q=tbn:ANd9GcS7bzQ3wovCeLHEYNZssKRE6FP8Bj9kV5dRdUeh-gLLx33AeURa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024" y="1295400"/>
            <a:ext cx="2920998"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http://www.samsung.com/us/system/consumer/product/xe/70/0t/xe700t1aa03us/2649_Samsung_Tablet_Facing_Le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038" y="3881438"/>
            <a:ext cx="20621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Slide Number Placeholder 5"/>
          <p:cNvSpPr>
            <a:spLocks noGrp="1"/>
          </p:cNvSpPr>
          <p:nvPr>
            <p:ph type="sldNum" sz="quarter" idx="4294967295"/>
          </p:nvPr>
        </p:nvSpPr>
        <p:spPr>
          <a:xfrm>
            <a:off x="6553200" y="6248400"/>
            <a:ext cx="1905000" cy="457200"/>
          </a:xfrm>
          <a:prstGeom prst="rect">
            <a:avLst/>
          </a:prstGeom>
        </p:spPr>
        <p:txBody>
          <a:bodyPr/>
          <a:lstStyle/>
          <a:p>
            <a:pPr>
              <a:defRPr/>
            </a:pPr>
            <a:fld id="{7BD9DEB1-DE56-4995-9CCF-5A5CFA5D4C80}" type="slidenum">
              <a:rPr lang="en-US" smtClean="0"/>
              <a:pPr>
                <a:defRPr/>
              </a:pPr>
              <a:t>2</a:t>
            </a:fld>
            <a:endParaRPr lang="en-US" smtClean="0"/>
          </a:p>
        </p:txBody>
      </p:sp>
      <p:pic>
        <p:nvPicPr>
          <p:cNvPr id="2052" name="Picture 4" descr="Mico final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486400"/>
            <a:ext cx="1600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0" y="457200"/>
            <a:ext cx="9144000" cy="37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379" tIns="45407" rIns="92379" bIns="45407">
            <a:spAutoFit/>
          </a:bodyPr>
          <a:lstStyle/>
          <a:p>
            <a:pPr algn="ctr" defTabSz="911225" eaLnBrk="0" hangingPunct="0"/>
            <a:endParaRPr lang="en-US" b="1" i="1" u="sng" dirty="0">
              <a:solidFill>
                <a:srgbClr val="000000"/>
              </a:solidFill>
              <a:latin typeface="Verdana" pitchFamily="34" charset="0"/>
            </a:endParaRPr>
          </a:p>
          <a:p>
            <a:pPr algn="ctr" defTabSz="911225" eaLnBrk="0" hangingPunct="0"/>
            <a:r>
              <a:rPr lang="en-US" sz="2800" b="1" i="1" dirty="0">
                <a:solidFill>
                  <a:srgbClr val="000000"/>
                </a:solidFill>
                <a:latin typeface="Verdana" pitchFamily="34" charset="0"/>
              </a:rPr>
              <a:t>  </a:t>
            </a:r>
          </a:p>
          <a:p>
            <a:pPr algn="ctr" defTabSz="911225" eaLnBrk="0" hangingPunct="0"/>
            <a:r>
              <a:rPr lang="en-US" sz="2800" b="1" i="1" dirty="0" err="1">
                <a:solidFill>
                  <a:srgbClr val="000000"/>
                </a:solidFill>
                <a:latin typeface="Verdana" pitchFamily="34" charset="0"/>
              </a:rPr>
              <a:t>Mi</a:t>
            </a:r>
            <a:r>
              <a:rPr lang="en-US" sz="2800" b="1" i="1" dirty="0">
                <a:solidFill>
                  <a:srgbClr val="000000"/>
                </a:solidFill>
                <a:latin typeface="Verdana" pitchFamily="34" charset="0"/>
              </a:rPr>
              <a:t>-Forms Best-of-Breed </a:t>
            </a:r>
            <a:r>
              <a:rPr lang="en-US" sz="2800" b="1" i="1" dirty="0" smtClean="0">
                <a:solidFill>
                  <a:srgbClr val="000000"/>
                </a:solidFill>
                <a:latin typeface="Verdana" pitchFamily="34" charset="0"/>
              </a:rPr>
              <a:t>Mobile-Forms </a:t>
            </a:r>
            <a:r>
              <a:rPr lang="en-US" sz="2800" b="1" i="1" dirty="0">
                <a:solidFill>
                  <a:srgbClr val="000000"/>
                </a:solidFill>
                <a:latin typeface="Verdana" pitchFamily="34" charset="0"/>
              </a:rPr>
              <a:t>Solutions</a:t>
            </a:r>
          </a:p>
          <a:p>
            <a:pPr algn="ctr" defTabSz="911225" eaLnBrk="0" hangingPunct="0"/>
            <a:r>
              <a:rPr lang="en-US" sz="2400" b="1" i="1" dirty="0">
                <a:solidFill>
                  <a:srgbClr val="000000"/>
                </a:solidFill>
                <a:latin typeface="Verdana" pitchFamily="34" charset="0"/>
              </a:rPr>
              <a:t>Sales </a:t>
            </a:r>
            <a:r>
              <a:rPr lang="en-US" sz="2400" b="1" i="1" dirty="0" smtClean="0">
                <a:solidFill>
                  <a:srgbClr val="000000"/>
                </a:solidFill>
                <a:latin typeface="Verdana" pitchFamily="34" charset="0"/>
              </a:rPr>
              <a:t>Strategies &amp; Best Practices</a:t>
            </a:r>
            <a:endParaRPr lang="en-US" sz="2400" b="1" i="1" dirty="0">
              <a:solidFill>
                <a:srgbClr val="000000"/>
              </a:solidFill>
              <a:latin typeface="Verdana" pitchFamily="34" charset="0"/>
            </a:endParaRPr>
          </a:p>
          <a:p>
            <a:pPr algn="ctr" defTabSz="911225" eaLnBrk="0" hangingPunct="0"/>
            <a:endParaRPr lang="en-US" sz="2800" i="1" dirty="0">
              <a:solidFill>
                <a:srgbClr val="000000"/>
              </a:solidFill>
              <a:latin typeface="Verdana" pitchFamily="34" charset="0"/>
            </a:endParaRPr>
          </a:p>
          <a:p>
            <a:pPr algn="ctr" defTabSz="911225" eaLnBrk="0" hangingPunct="0"/>
            <a:r>
              <a:rPr lang="en-US" sz="2000" i="1" dirty="0">
                <a:solidFill>
                  <a:srgbClr val="000000"/>
                </a:solidFill>
                <a:latin typeface="Verdana" pitchFamily="34" charset="0"/>
              </a:rPr>
              <a:t>Gautham Pandiyan</a:t>
            </a:r>
          </a:p>
          <a:p>
            <a:pPr algn="ctr" defTabSz="911225" eaLnBrk="0" hangingPunct="0"/>
            <a:r>
              <a:rPr lang="en-US" sz="2000" i="1" dirty="0">
                <a:solidFill>
                  <a:srgbClr val="000000"/>
                </a:solidFill>
                <a:latin typeface="Verdana" pitchFamily="34" charset="0"/>
                <a:hlinkClick r:id="rId5"/>
              </a:rPr>
              <a:t>gpandiyan@mi-corporation.com</a:t>
            </a:r>
            <a:endParaRPr lang="en-US" sz="2000" i="1" dirty="0">
              <a:solidFill>
                <a:srgbClr val="000000"/>
              </a:solidFill>
              <a:latin typeface="Verdana" pitchFamily="34" charset="0"/>
            </a:endParaRPr>
          </a:p>
          <a:p>
            <a:pPr algn="ctr" defTabSz="911225" eaLnBrk="0" hangingPunct="0"/>
            <a:r>
              <a:rPr lang="en-US" sz="2000" i="1" dirty="0">
                <a:solidFill>
                  <a:srgbClr val="000000"/>
                </a:solidFill>
                <a:latin typeface="Verdana" pitchFamily="34" charset="0"/>
              </a:rPr>
              <a:t>919-485-4819 ext. 1973</a:t>
            </a:r>
          </a:p>
          <a:p>
            <a:pPr algn="ctr" defTabSz="911225" eaLnBrk="0" hangingPunct="0"/>
            <a:endParaRPr lang="en-US" sz="2000" i="1" dirty="0">
              <a:solidFill>
                <a:srgbClr val="000000"/>
              </a:solidFill>
              <a:latin typeface="Verdana" pitchFamily="34" charset="0"/>
            </a:endParaRPr>
          </a:p>
        </p:txBody>
      </p:sp>
      <p:pic>
        <p:nvPicPr>
          <p:cNvPr id="2057" name="Picture 5" descr="XT2-withfor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667000"/>
            <a:ext cx="22098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5" y="4019550"/>
            <a:ext cx="178435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41935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4114800"/>
            <a:ext cx="12954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4564063"/>
            <a:ext cx="19431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221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990600"/>
            <a:ext cx="7772400" cy="1500187"/>
          </a:xfrm>
        </p:spPr>
        <p:txBody>
          <a:bodyPr/>
          <a:lstStyle/>
          <a:p>
            <a:r>
              <a:rPr lang="en-US" sz="6000" b="1" dirty="0" smtClean="0"/>
              <a:t>		  Pricing</a:t>
            </a:r>
            <a:endParaRPr lang="en-US" sz="6000" b="1" dirty="0"/>
          </a:p>
        </p:txBody>
      </p:sp>
      <p:pic>
        <p:nvPicPr>
          <p:cNvPr id="20482" name="Picture 2" descr="https://encrypted-tbn3.gstatic.com/images?q=tbn:ANd9GcQ_RxolOM0cuQVcATybAqqEk-7Mhlk6UUJ7Vvfem2G_Tryre4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43200"/>
            <a:ext cx="4067175" cy="304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5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02422279"/>
              </p:ext>
            </p:extLst>
          </p:nvPr>
        </p:nvGraphicFramePr>
        <p:xfrm>
          <a:off x="76200" y="304800"/>
          <a:ext cx="90678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Flexible Pricing Models Overview</a:t>
            </a:r>
            <a:endParaRPr lang="en-US" dirty="0"/>
          </a:p>
        </p:txBody>
      </p:sp>
    </p:spTree>
    <p:extLst>
      <p:ext uri="{BB962C8B-B14F-4D97-AF65-F5344CB8AC3E}">
        <p14:creationId xmlns:p14="http://schemas.microsoft.com/office/powerpoint/2010/main" val="2024598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066800"/>
            <a:ext cx="81232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2"/>
          <p:cNvSpPr txBox="1">
            <a:spLocks noChangeArrowheads="1"/>
          </p:cNvSpPr>
          <p:nvPr/>
        </p:nvSpPr>
        <p:spPr bwMode="auto">
          <a:xfrm>
            <a:off x="457200" y="4876800"/>
            <a:ext cx="7391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buFontTx/>
              <a:buChar char="-"/>
            </a:pPr>
            <a:r>
              <a:rPr lang="en-US" sz="2000" dirty="0"/>
              <a:t>Perpetual, Term &amp; Hosted options</a:t>
            </a:r>
          </a:p>
          <a:p>
            <a:pPr eaLnBrk="1" hangingPunct="1">
              <a:buFontTx/>
              <a:buChar char="-"/>
            </a:pPr>
            <a:r>
              <a:rPr lang="en-US" sz="2000" dirty="0"/>
              <a:t>Up-sell options for VARs with existing customers</a:t>
            </a:r>
          </a:p>
          <a:p>
            <a:pPr eaLnBrk="1" hangingPunct="1">
              <a:buFontTx/>
              <a:buChar char="-"/>
            </a:pPr>
            <a:r>
              <a:rPr lang="en-US" sz="2000" dirty="0"/>
              <a:t>Lower entry-point price with basic products</a:t>
            </a:r>
          </a:p>
          <a:p>
            <a:pPr eaLnBrk="1" hangingPunct="1">
              <a:buFontTx/>
              <a:buChar char="-"/>
            </a:pPr>
            <a:r>
              <a:rPr lang="en-US" sz="2000" dirty="0"/>
              <a:t>Simple, easy to quote model based on named-users</a:t>
            </a:r>
          </a:p>
        </p:txBody>
      </p:sp>
      <p:sp>
        <p:nvSpPr>
          <p:cNvPr id="2" name="Title 1"/>
          <p:cNvSpPr>
            <a:spLocks noGrp="1"/>
          </p:cNvSpPr>
          <p:nvPr>
            <p:ph type="title"/>
          </p:nvPr>
        </p:nvSpPr>
        <p:spPr/>
        <p:txBody>
          <a:bodyPr/>
          <a:lstStyle/>
          <a:p>
            <a:r>
              <a:rPr lang="en-US" dirty="0" smtClean="0"/>
              <a:t>Named-User Categories</a:t>
            </a:r>
            <a:endParaRPr lang="en-US" dirty="0"/>
          </a:p>
        </p:txBody>
      </p:sp>
    </p:spTree>
    <p:extLst>
      <p:ext uri="{BB962C8B-B14F-4D97-AF65-F5344CB8AC3E}">
        <p14:creationId xmlns:p14="http://schemas.microsoft.com/office/powerpoint/2010/main" val="745868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Form-Transactions (Usage) Model</a:t>
            </a:r>
            <a:endParaRPr lang="en-US" dirty="0"/>
          </a:p>
        </p:txBody>
      </p:sp>
      <p:sp>
        <p:nvSpPr>
          <p:cNvPr id="3" name="Content Placeholder 2"/>
          <p:cNvSpPr>
            <a:spLocks noGrp="1"/>
          </p:cNvSpPr>
          <p:nvPr>
            <p:ph idx="1"/>
          </p:nvPr>
        </p:nvSpPr>
        <p:spPr>
          <a:xfrm>
            <a:off x="152400" y="1143000"/>
            <a:ext cx="7391400" cy="4876800"/>
          </a:xfrm>
        </p:spPr>
        <p:txBody>
          <a:bodyPr/>
          <a:lstStyle/>
          <a:p>
            <a:r>
              <a:rPr lang="en-US" dirty="0" smtClean="0"/>
              <a:t>As many user licenses as needed</a:t>
            </a:r>
          </a:p>
          <a:p>
            <a:endParaRPr lang="en-US" dirty="0" smtClean="0"/>
          </a:p>
          <a:p>
            <a:r>
              <a:rPr lang="en-US" dirty="0" smtClean="0"/>
              <a:t>Requires </a:t>
            </a:r>
            <a:r>
              <a:rPr lang="en-US" dirty="0" err="1" smtClean="0"/>
              <a:t>Mi</a:t>
            </a:r>
            <a:r>
              <a:rPr lang="en-US" dirty="0" smtClean="0"/>
              <a:t>-Forms Server Software to be setup/used for monitoring</a:t>
            </a:r>
          </a:p>
          <a:p>
            <a:endParaRPr lang="en-US" dirty="0" smtClean="0"/>
          </a:p>
          <a:p>
            <a:r>
              <a:rPr lang="en-US" b="1" i="1" dirty="0" smtClean="0"/>
              <a:t>“Packs”</a:t>
            </a:r>
            <a:r>
              <a:rPr lang="en-US" dirty="0" smtClean="0"/>
              <a:t>, expire in 1 year</a:t>
            </a:r>
          </a:p>
          <a:p>
            <a:endParaRPr lang="en-US" dirty="0" smtClean="0"/>
          </a:p>
          <a:p>
            <a:r>
              <a:rPr lang="en-US" dirty="0" smtClean="0"/>
              <a:t>Partners can host or deploy on-premise</a:t>
            </a:r>
            <a:endParaRPr lang="en-US" dirty="0"/>
          </a:p>
        </p:txBody>
      </p:sp>
      <p:sp>
        <p:nvSpPr>
          <p:cNvPr id="4" name="Oval 3"/>
          <p:cNvSpPr/>
          <p:nvPr/>
        </p:nvSpPr>
        <p:spPr>
          <a:xfrm>
            <a:off x="7772399" y="2195656"/>
            <a:ext cx="1124619" cy="1124619"/>
          </a:xfrm>
          <a:prstGeom prst="ellipse">
            <a:avLst/>
          </a:prstGeom>
          <a:blipFill>
            <a:blip r:embed="rId2">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Oval 4"/>
          <p:cNvSpPr/>
          <p:nvPr/>
        </p:nvSpPr>
        <p:spPr>
          <a:xfrm>
            <a:off x="7772399" y="3674531"/>
            <a:ext cx="1124619" cy="1124619"/>
          </a:xfrm>
          <a:prstGeom prst="ellipse">
            <a:avLst/>
          </a:prstGeom>
          <a:blipFill>
            <a:blip r:embed="rId3">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316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 with Mi-Co</a:t>
            </a:r>
            <a:endParaRPr lang="en-US" dirty="0"/>
          </a:p>
        </p:txBody>
      </p:sp>
      <p:sp>
        <p:nvSpPr>
          <p:cNvPr id="3" name="Content Placeholder 2"/>
          <p:cNvSpPr>
            <a:spLocks noGrp="1"/>
          </p:cNvSpPr>
          <p:nvPr>
            <p:ph idx="1"/>
          </p:nvPr>
        </p:nvSpPr>
        <p:spPr>
          <a:xfrm>
            <a:off x="152400" y="1143000"/>
            <a:ext cx="6172200" cy="4876800"/>
          </a:xfrm>
        </p:spPr>
        <p:txBody>
          <a:bodyPr/>
          <a:lstStyle/>
          <a:p>
            <a:r>
              <a:rPr lang="en-US" dirty="0" smtClean="0"/>
              <a:t>Communication, Communication, Communication!</a:t>
            </a:r>
          </a:p>
          <a:p>
            <a:pPr lvl="1"/>
            <a:r>
              <a:rPr lang="en-US" dirty="0" smtClean="0"/>
              <a:t>Updates, forecasts, asking for help</a:t>
            </a:r>
          </a:p>
          <a:p>
            <a:endParaRPr lang="en-US" dirty="0"/>
          </a:p>
          <a:p>
            <a:r>
              <a:rPr lang="en-US" dirty="0" smtClean="0"/>
              <a:t>Energy, enthusiasm &amp; drive</a:t>
            </a:r>
          </a:p>
          <a:p>
            <a:endParaRPr lang="en-US" dirty="0"/>
          </a:p>
          <a:p>
            <a:r>
              <a:rPr lang="en-US" dirty="0" smtClean="0"/>
              <a:t>Trust, openness &amp; fair play</a:t>
            </a:r>
            <a:endParaRPr lang="en-US" dirty="0"/>
          </a:p>
        </p:txBody>
      </p:sp>
      <p:pic>
        <p:nvPicPr>
          <p:cNvPr id="21506" name="Picture 2" descr="http://stopsellingvanillaicecream.com/wp-content/uploads/2012/12/Commun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90601"/>
            <a:ext cx="3276600" cy="184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wipe(down)">
                                      <p:cBhvr>
                                        <p:cTn id="11" dur="500"/>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Vertical Markets…</a:t>
            </a:r>
            <a:endParaRPr lang="en-US" dirty="0"/>
          </a:p>
        </p:txBody>
      </p:sp>
      <p:sp>
        <p:nvSpPr>
          <p:cNvPr id="3" name="Content Placeholder 2"/>
          <p:cNvSpPr>
            <a:spLocks noGrp="1"/>
          </p:cNvSpPr>
          <p:nvPr>
            <p:ph idx="1"/>
          </p:nvPr>
        </p:nvSpPr>
        <p:spPr/>
        <p:txBody>
          <a:bodyPr/>
          <a:lstStyle/>
          <a:p>
            <a:r>
              <a:rPr lang="en-US" dirty="0" smtClean="0"/>
              <a:t>Healthcare &amp; Government top 2 verticals</a:t>
            </a:r>
          </a:p>
          <a:p>
            <a:pPr lvl="1"/>
            <a:r>
              <a:rPr lang="en-US" sz="2000" dirty="0" smtClean="0"/>
              <a:t>Allied, non-traditional healthcare</a:t>
            </a:r>
          </a:p>
          <a:p>
            <a:endParaRPr lang="en-US" dirty="0" smtClean="0"/>
          </a:p>
          <a:p>
            <a:r>
              <a:rPr lang="en-US" dirty="0" smtClean="0"/>
              <a:t>“</a:t>
            </a:r>
            <a:r>
              <a:rPr lang="en-US" b="1" i="1" dirty="0" smtClean="0"/>
              <a:t>Field Inspection”</a:t>
            </a:r>
            <a:r>
              <a:rPr lang="en-US" b="1" dirty="0" smtClean="0"/>
              <a:t> </a:t>
            </a:r>
            <a:r>
              <a:rPr lang="en-US" dirty="0" smtClean="0"/>
              <a:t>fastest-growing vertical</a:t>
            </a:r>
          </a:p>
          <a:p>
            <a:endParaRPr lang="en-US" dirty="0" smtClean="0"/>
          </a:p>
          <a:p>
            <a:r>
              <a:rPr lang="en-US" dirty="0" smtClean="0"/>
              <a:t>New promising areas include:</a:t>
            </a:r>
          </a:p>
          <a:p>
            <a:pPr lvl="1"/>
            <a:r>
              <a:rPr lang="en-US" sz="2000" dirty="0" smtClean="0"/>
              <a:t>Utilities</a:t>
            </a:r>
          </a:p>
          <a:p>
            <a:pPr lvl="1"/>
            <a:r>
              <a:rPr lang="en-US" sz="2000" dirty="0" smtClean="0"/>
              <a:t>Energy</a:t>
            </a:r>
          </a:p>
          <a:p>
            <a:pPr lvl="1"/>
            <a:r>
              <a:rPr lang="en-US" sz="2000" dirty="0" smtClean="0"/>
              <a:t>Mining</a:t>
            </a:r>
          </a:p>
          <a:p>
            <a:pPr lvl="1"/>
            <a:r>
              <a:rPr lang="en-US" sz="2000" dirty="0" smtClean="0"/>
              <a:t>Oil &amp; Gas</a:t>
            </a:r>
          </a:p>
          <a:p>
            <a:pPr lvl="1"/>
            <a:r>
              <a:rPr lang="en-US" sz="2000" dirty="0" smtClean="0"/>
              <a:t>Sales (order-entry)</a:t>
            </a:r>
          </a:p>
          <a:p>
            <a:pPr lvl="1"/>
            <a:r>
              <a:rPr lang="en-US" sz="2000" dirty="0" smtClean="0"/>
              <a:t>Manufacturing</a:t>
            </a:r>
            <a:endParaRPr lang="en-US" sz="2000" dirty="0"/>
          </a:p>
          <a:p>
            <a:endParaRPr lang="en-US" dirty="0"/>
          </a:p>
        </p:txBody>
      </p:sp>
      <p:pic>
        <p:nvPicPr>
          <p:cNvPr id="22530" name="Picture 2" descr="https://encrypted-tbn3.gstatic.com/images?q=tbn:ANd9GcSn_LG15CVhcPmHHAZzmcak_w7PVmUEMLfgbv24U5Z0S0lLm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62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7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2530"/>
                                        </p:tgtEl>
                                        <p:attrNameLst>
                                          <p:attrName>style.visibility</p:attrName>
                                        </p:attrNameLst>
                                      </p:cBhvr>
                                      <p:to>
                                        <p:strVal val="visible"/>
                                      </p:to>
                                    </p:set>
                                    <p:animEffect transition="in" filter="wipe(down)">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90600"/>
            <a:ext cx="7772400" cy="1470025"/>
          </a:xfrm>
        </p:spPr>
        <p:txBody>
          <a:bodyPr/>
          <a:lstStyle/>
          <a:p>
            <a:r>
              <a:rPr lang="en-US" b="1" dirty="0" smtClean="0"/>
              <a:t>Thank you &amp; Let’s Shoot for Mutual Success!!!</a:t>
            </a:r>
            <a:endParaRPr lang="en-US" b="1" dirty="0"/>
          </a:p>
        </p:txBody>
      </p:sp>
      <p:sp>
        <p:nvSpPr>
          <p:cNvPr id="5" name="Subtitle 4"/>
          <p:cNvSpPr>
            <a:spLocks noGrp="1"/>
          </p:cNvSpPr>
          <p:nvPr>
            <p:ph type="subTitle" idx="1"/>
          </p:nvPr>
        </p:nvSpPr>
        <p:spPr>
          <a:xfrm>
            <a:off x="1371600" y="2667000"/>
            <a:ext cx="6400800" cy="1752600"/>
          </a:xfrm>
        </p:spPr>
        <p:txBody>
          <a:bodyPr/>
          <a:lstStyle/>
          <a:p>
            <a:r>
              <a:rPr lang="en-US" dirty="0" smtClean="0"/>
              <a:t>Gautham Pandiyan</a:t>
            </a:r>
          </a:p>
          <a:p>
            <a:r>
              <a:rPr lang="en-US" dirty="0" smtClean="0">
                <a:hlinkClick r:id="rId2"/>
              </a:rPr>
              <a:t>gpandiyan@mi-corporation.com</a:t>
            </a:r>
            <a:endParaRPr lang="en-US" dirty="0" smtClean="0"/>
          </a:p>
          <a:p>
            <a:r>
              <a:rPr lang="en-US" dirty="0" smtClean="0"/>
              <a:t>919-259-4124</a:t>
            </a:r>
            <a:endParaRPr lang="en-US" dirty="0"/>
          </a:p>
        </p:txBody>
      </p:sp>
    </p:spTree>
    <p:extLst>
      <p:ext uri="{BB962C8B-B14F-4D97-AF65-F5344CB8AC3E}">
        <p14:creationId xmlns:p14="http://schemas.microsoft.com/office/powerpoint/2010/main" val="312242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08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BYOD, Diverse World!</a:t>
            </a:r>
            <a:endParaRPr lang="en-US" dirty="0"/>
          </a:p>
        </p:txBody>
      </p:sp>
      <p:pic>
        <p:nvPicPr>
          <p:cNvPr id="4" name="Picture 19" descr="epadinknob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613" y="4678363"/>
            <a:ext cx="1296987"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4357688"/>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4087813"/>
            <a:ext cx="1895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503613"/>
            <a:ext cx="19431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963" y="1419225"/>
            <a:ext cx="23780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4.bp.blogspot.com/-oSFmuRdq874/T3P4vT1OaiI/AAAAAAAAAis/KOgF-7QRQfk/s1600/motion_tablet_with_gorilla_glass_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00" y="1603375"/>
            <a:ext cx="29591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cdn.technozan.com/wp-content/uploads/2012/10/Samsung-Ativ-Windows-8-Tablet-Review-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8675" y="1255713"/>
            <a:ext cx="3017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ricoh-ews.com/system/files/sites/all/themes/EWS/uploads/TabletStylus_forWeb.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6913" y="4191000"/>
            <a:ext cx="1893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980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6D8BB87A-8DF5-4489-8EC8-A58435955E0E}" type="slidenum">
              <a:rPr lang="en-US" smtClean="0"/>
              <a:pPr>
                <a:defRPr/>
              </a:pPr>
              <a:t>5</a:t>
            </a:fld>
            <a:endParaRPr lang="en-US" smtClean="0"/>
          </a:p>
        </p:txBody>
      </p:sp>
      <p:sp>
        <p:nvSpPr>
          <p:cNvPr id="355333" name="Rectangle 5"/>
          <p:cNvSpPr>
            <a:spLocks noChangeArrowheads="1"/>
          </p:cNvSpPr>
          <p:nvPr/>
        </p:nvSpPr>
        <p:spPr bwMode="auto">
          <a:xfrm>
            <a:off x="228600" y="0"/>
            <a:ext cx="7199313" cy="1143000"/>
          </a:xfrm>
          <a:prstGeom prst="rect">
            <a:avLst/>
          </a:prstGeom>
          <a:noFill/>
          <a:ln w="9525">
            <a:noFill/>
            <a:miter lim="800000"/>
            <a:headEnd/>
            <a:tailEnd/>
          </a:ln>
          <a:effectLst>
            <a:outerShdw dist="53882" dir="2700000" algn="ctr" rotWithShape="0">
              <a:schemeClr val="tx1">
                <a:alpha val="50000"/>
              </a:schemeClr>
            </a:outerShdw>
          </a:effectLst>
        </p:spPr>
        <p:txBody>
          <a:bodyPr anchor="ctr"/>
          <a:lstStyle/>
          <a:p>
            <a:pPr eaLnBrk="0" hangingPunct="0">
              <a:defRPr/>
            </a:pPr>
            <a:r>
              <a:rPr lang="en-US" sz="4400" dirty="0" smtClean="0">
                <a:solidFill>
                  <a:schemeClr val="bg1"/>
                </a:solidFill>
                <a:cs typeface="+mn-cs"/>
              </a:rPr>
              <a:t>      Select </a:t>
            </a:r>
            <a:r>
              <a:rPr lang="en-US" sz="4400" dirty="0">
                <a:solidFill>
                  <a:schemeClr val="bg1"/>
                </a:solidFill>
                <a:cs typeface="+mn-cs"/>
              </a:rPr>
              <a:t>Mi-Co Customers</a:t>
            </a:r>
          </a:p>
        </p:txBody>
      </p:sp>
      <p:pic>
        <p:nvPicPr>
          <p:cNvPr id="6152" name="Picture 9" descr="mi-co-log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019800"/>
            <a:ext cx="1216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3" name="Group 36"/>
          <p:cNvGrpSpPr>
            <a:grpSpLocks/>
          </p:cNvGrpSpPr>
          <p:nvPr/>
        </p:nvGrpSpPr>
        <p:grpSpPr bwMode="auto">
          <a:xfrm>
            <a:off x="0" y="1223963"/>
            <a:ext cx="8991600" cy="5634037"/>
            <a:chOff x="0" y="1223962"/>
            <a:chExt cx="8991600" cy="5633367"/>
          </a:xfrm>
        </p:grpSpPr>
        <p:pic>
          <p:nvPicPr>
            <p:cNvPr id="6156" name="Picture 31" descr="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1330325"/>
              <a:ext cx="15430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Rectangle 2058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563" y="1223962"/>
              <a:ext cx="1201488" cy="93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31" descr="nav_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724" y="2180698"/>
              <a:ext cx="2873923" cy="11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AutoShape 11"/>
            <p:cNvSpPr>
              <a:spLocks noChangeAspect="1" noChangeArrowheads="1"/>
            </p:cNvSpPr>
            <p:nvPr/>
          </p:nvSpPr>
          <p:spPr bwMode="auto">
            <a:xfrm>
              <a:off x="878310" y="1295400"/>
              <a:ext cx="7960890" cy="511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Calibri" pitchFamily="34" charset="0"/>
              </a:endParaRPr>
            </a:p>
          </p:txBody>
        </p:sp>
        <p:pic>
          <p:nvPicPr>
            <p:cNvPr id="6160" name="Rectangle 2058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907" y="5975001"/>
              <a:ext cx="3491693" cy="88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Rectangle 2058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416" y="5791358"/>
              <a:ext cx="1105679" cy="75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Rectangle 2058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43028"/>
              <a:ext cx="3866437" cy="60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05834"/>
            <p:cNvSpPr txBox="1">
              <a:spLocks noChangeArrowheads="1"/>
            </p:cNvSpPr>
            <p:nvPr/>
          </p:nvSpPr>
          <p:spPr bwMode="auto">
            <a:xfrm>
              <a:off x="658157" y="4647829"/>
              <a:ext cx="1364162" cy="3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382" tIns="40691" rIns="81382" bIns="40691"/>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en-US">
                <a:latin typeface="Calibri" pitchFamily="34" charset="0"/>
              </a:endParaRPr>
            </a:p>
          </p:txBody>
        </p:sp>
        <p:sp>
          <p:nvSpPr>
            <p:cNvPr id="6166" name="TextBox 205840"/>
            <p:cNvSpPr txBox="1">
              <a:spLocks noChangeArrowheads="1"/>
            </p:cNvSpPr>
            <p:nvPr/>
          </p:nvSpPr>
          <p:spPr bwMode="auto">
            <a:xfrm>
              <a:off x="7709090" y="2133600"/>
              <a:ext cx="1145696" cy="532172"/>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81382" tIns="40691" rIns="81382" bIns="40691"/>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1200">
                  <a:solidFill>
                    <a:srgbClr val="000000"/>
                  </a:solidFill>
                  <a:latin typeface="Monotype Corsiva" pitchFamily="66" charset="0"/>
                </a:rPr>
                <a:t>Wilson County</a:t>
              </a:r>
            </a:p>
            <a:p>
              <a:pPr algn="ctr" eaLnBrk="1" hangingPunct="1"/>
              <a:r>
                <a:rPr lang="en-US" sz="1200">
                  <a:solidFill>
                    <a:srgbClr val="000000"/>
                  </a:solidFill>
                  <a:latin typeface="Monotype Corsiva" pitchFamily="66" charset="0"/>
                </a:rPr>
                <a:t>Home Health</a:t>
              </a:r>
              <a:endParaRPr lang="en-US">
                <a:latin typeface="Calibri" pitchFamily="34" charset="0"/>
              </a:endParaRPr>
            </a:p>
          </p:txBody>
        </p:sp>
        <p:pic>
          <p:nvPicPr>
            <p:cNvPr id="6167" name="Rectangle 2058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115" y="1295400"/>
              <a:ext cx="1547951" cy="823089"/>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69" name="Rectangle 324616"/>
            <p:cNvPicPr>
              <a:picLocks noChangeAspect="1" noChangeArrowheads="1"/>
            </p:cNvPicPr>
            <p:nvPr/>
          </p:nvPicPr>
          <p:blipFill>
            <a:blip r:embed="rId11">
              <a:extLst>
                <a:ext uri="{28A0092B-C50C-407E-A947-70E740481C1C}">
                  <a14:useLocalDpi xmlns:a14="http://schemas.microsoft.com/office/drawing/2010/main" val="0"/>
                </a:ext>
              </a:extLst>
            </a:blip>
            <a:srcRect b="36598"/>
            <a:stretch>
              <a:fillRect/>
            </a:stretch>
          </p:blipFill>
          <p:spPr bwMode="auto">
            <a:xfrm>
              <a:off x="5027801" y="1370689"/>
              <a:ext cx="1907665" cy="58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Rectangle 3246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9784" y="3207356"/>
              <a:ext cx="1094007" cy="9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Rectangle 29">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2435" y="5487151"/>
              <a:ext cx="957272" cy="97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29" descr="WHITE2.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48388" y="4187786"/>
              <a:ext cx="17446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0" descr="chblogo_tagline.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352546"/>
              <a:ext cx="3025194" cy="80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2" descr="logo.gi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203536" y="4720557"/>
              <a:ext cx="1273816" cy="73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2" descr="Logo_small_transparent.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758466" y="2991678"/>
              <a:ext cx="9556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4" name="Picture 36" descr="http://profile.ak.fbcdn.net/hprofile-ak-snc4/41578_139164215005_7534_n.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8222" y="5015568"/>
            <a:ext cx="1747534" cy="171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67710" y="2335197"/>
            <a:ext cx="1586021" cy="99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mckinneychamber.com/external/wcpages/wcwebcontent/webcontentpage.aspx?contentid=467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1000" y="2417752"/>
            <a:ext cx="2174756" cy="592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Tf0mHE6QtQq4mmxWnv-fWyl6pNNpoyFj73sywCTmkd6Fy2qPf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44051" y="4831901"/>
            <a:ext cx="1039462" cy="10394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3.gstatic.com/images?q=tbn:ANd9GcSjQJlcx7mDmPqcCMZLWvxepaDiRW16Z9AiWEQEz-1btdOLwkzH"/>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43400" y="3333723"/>
            <a:ext cx="2667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encrypted-tbn3.gstatic.com/images?q=tbn:ANd9GcTK0Oap1IzlrSitIxfar5jihWtzZqlef8yObmaz-MZRCkD1d30a"/>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07846" y="4949796"/>
            <a:ext cx="1532357" cy="84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15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Proposition</a:t>
            </a:r>
            <a:endParaRPr lang="en-US" dirty="0"/>
          </a:p>
        </p:txBody>
      </p:sp>
      <p:sp>
        <p:nvSpPr>
          <p:cNvPr id="3" name="Content Placeholder 2"/>
          <p:cNvSpPr>
            <a:spLocks noGrp="1"/>
          </p:cNvSpPr>
          <p:nvPr>
            <p:ph idx="1"/>
          </p:nvPr>
        </p:nvSpPr>
        <p:spPr/>
        <p:txBody>
          <a:bodyPr/>
          <a:lstStyle/>
          <a:p>
            <a:pPr>
              <a:defRPr/>
            </a:pPr>
            <a:r>
              <a:rPr lang="en-US" sz="2000" b="1" dirty="0"/>
              <a:t>Typical customer problems </a:t>
            </a:r>
            <a:r>
              <a:rPr lang="en-US" sz="2000" b="1" dirty="0" err="1"/>
              <a:t>Mi</a:t>
            </a:r>
            <a:r>
              <a:rPr lang="en-US" sz="2000" b="1" dirty="0"/>
              <a:t>-Forms can solve:</a:t>
            </a:r>
          </a:p>
          <a:p>
            <a:pPr>
              <a:defRPr/>
            </a:pPr>
            <a:endParaRPr lang="en-US" sz="2000" b="1" dirty="0"/>
          </a:p>
          <a:p>
            <a:pPr marL="514350" indent="-514350">
              <a:buFont typeface="Arial" pitchFamily="34" charset="0"/>
              <a:buChar char="•"/>
              <a:defRPr/>
            </a:pPr>
            <a:r>
              <a:rPr lang="en-US" sz="2000" b="1" u="sng" dirty="0"/>
              <a:t>Save time</a:t>
            </a:r>
            <a:r>
              <a:rPr lang="en-US" sz="2000" b="1" dirty="0"/>
              <a:t> by </a:t>
            </a:r>
            <a:r>
              <a:rPr lang="en-US" sz="2000" b="1" dirty="0">
                <a:solidFill>
                  <a:schemeClr val="accent6"/>
                </a:solidFill>
              </a:rPr>
              <a:t>eliminating paper forms </a:t>
            </a:r>
            <a:r>
              <a:rPr lang="en-US" sz="2000" b="1" dirty="0"/>
              <a:t>where data must later be typed in the system.</a:t>
            </a:r>
          </a:p>
          <a:p>
            <a:pPr marL="514350" indent="-514350">
              <a:buFont typeface="Arial" pitchFamily="34" charset="0"/>
              <a:buChar char="•"/>
              <a:defRPr/>
            </a:pPr>
            <a:r>
              <a:rPr lang="en-US" sz="2000" b="1" u="sng" dirty="0"/>
              <a:t>Save money &amp; boost revenue</a:t>
            </a:r>
            <a:r>
              <a:rPr lang="en-US" sz="2000" b="1" dirty="0"/>
              <a:t> – staff time </a:t>
            </a:r>
            <a:r>
              <a:rPr lang="en-US" sz="2000" b="1" dirty="0">
                <a:solidFill>
                  <a:schemeClr val="accent6"/>
                </a:solidFill>
              </a:rPr>
              <a:t>processing paperwork is expensive </a:t>
            </a:r>
            <a:r>
              <a:rPr lang="en-US" sz="2000" b="1" dirty="0"/>
              <a:t>and can be used in higher value-add activities like seeing more patients</a:t>
            </a:r>
          </a:p>
          <a:p>
            <a:pPr marL="514350" indent="-514350">
              <a:buFont typeface="Arial" pitchFamily="34" charset="0"/>
              <a:buChar char="•"/>
              <a:defRPr/>
            </a:pPr>
            <a:r>
              <a:rPr lang="en-US" sz="2000" b="1" u="sng" dirty="0"/>
              <a:t>Reduce costs</a:t>
            </a:r>
            <a:r>
              <a:rPr lang="en-US" sz="2000" b="1" dirty="0"/>
              <a:t> such as </a:t>
            </a:r>
            <a:r>
              <a:rPr lang="en-US" sz="2000" b="1" dirty="0">
                <a:solidFill>
                  <a:schemeClr val="accent6"/>
                </a:solidFill>
              </a:rPr>
              <a:t>printing, scanning and storage </a:t>
            </a:r>
            <a:r>
              <a:rPr lang="en-US" sz="2000" b="1" dirty="0"/>
              <a:t>of paper forms</a:t>
            </a:r>
          </a:p>
          <a:p>
            <a:pPr marL="514350" indent="-514350">
              <a:buFont typeface="Arial" pitchFamily="34" charset="0"/>
              <a:buChar char="•"/>
              <a:defRPr/>
            </a:pPr>
            <a:r>
              <a:rPr lang="en-US" sz="2000" b="1" u="sng" dirty="0"/>
              <a:t>Improve data quality</a:t>
            </a:r>
            <a:r>
              <a:rPr lang="en-US" sz="2000" b="1" dirty="0"/>
              <a:t> – real-time data validation and automatic uploading </a:t>
            </a:r>
            <a:r>
              <a:rPr lang="en-US" sz="2000" b="1" dirty="0">
                <a:solidFill>
                  <a:schemeClr val="accent6"/>
                </a:solidFill>
              </a:rPr>
              <a:t>reduce errors</a:t>
            </a:r>
          </a:p>
          <a:p>
            <a:pPr marL="514350" indent="-514350">
              <a:buFont typeface="Arial" pitchFamily="34" charset="0"/>
              <a:buChar char="•"/>
              <a:defRPr/>
            </a:pPr>
            <a:r>
              <a:rPr lang="en-US" sz="2000" b="1" u="sng" dirty="0">
                <a:solidFill>
                  <a:schemeClr val="accent6"/>
                </a:solidFill>
              </a:rPr>
              <a:t>Faster access to data</a:t>
            </a:r>
            <a:r>
              <a:rPr lang="en-US" sz="2000" b="1" dirty="0">
                <a:solidFill>
                  <a:schemeClr val="accent6"/>
                </a:solidFill>
              </a:rPr>
              <a:t> </a:t>
            </a:r>
            <a:r>
              <a:rPr lang="en-US" sz="2000" b="1" dirty="0"/>
              <a:t>for reporting and analysis</a:t>
            </a:r>
          </a:p>
          <a:p>
            <a:pPr marL="514350" indent="-514350">
              <a:buFont typeface="Arial" pitchFamily="34" charset="0"/>
              <a:buChar char="•"/>
              <a:defRPr/>
            </a:pPr>
            <a:r>
              <a:rPr lang="en-US" sz="2000" b="1" u="sng" dirty="0">
                <a:solidFill>
                  <a:srgbClr val="00B050"/>
                </a:solidFill>
              </a:rPr>
              <a:t>Go Green</a:t>
            </a:r>
            <a:r>
              <a:rPr lang="en-US" sz="2000" b="1" dirty="0">
                <a:solidFill>
                  <a:schemeClr val="accent1"/>
                </a:solidFill>
              </a:rPr>
              <a:t> </a:t>
            </a:r>
            <a:r>
              <a:rPr lang="en-US" sz="2000" b="1" dirty="0"/>
              <a:t>with paperless processes</a:t>
            </a:r>
          </a:p>
          <a:p>
            <a:endParaRPr lang="en-US" sz="2000" dirty="0"/>
          </a:p>
        </p:txBody>
      </p:sp>
    </p:spTree>
    <p:extLst>
      <p:ext uri="{BB962C8B-B14F-4D97-AF65-F5344CB8AC3E}">
        <p14:creationId xmlns:p14="http://schemas.microsoft.com/office/powerpoint/2010/main" val="372969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Ideal Target?</a:t>
            </a:r>
            <a:endParaRPr lang="en-US" dirty="0"/>
          </a:p>
        </p:txBody>
      </p:sp>
      <p:sp>
        <p:nvSpPr>
          <p:cNvPr id="3" name="Content Placeholder 2"/>
          <p:cNvSpPr>
            <a:spLocks noGrp="1"/>
          </p:cNvSpPr>
          <p:nvPr>
            <p:ph idx="1"/>
          </p:nvPr>
        </p:nvSpPr>
        <p:spPr/>
        <p:txBody>
          <a:bodyPr/>
          <a:lstStyle/>
          <a:p>
            <a:pPr marL="514350" indent="-514350">
              <a:buFontTx/>
              <a:buAutoNum type="arabicParenR"/>
              <a:defRPr/>
            </a:pPr>
            <a:r>
              <a:rPr lang="en-US" sz="2400" dirty="0"/>
              <a:t>Organizations looking for a flexible, scalable, enterprise-class </a:t>
            </a:r>
            <a:r>
              <a:rPr lang="en-US" sz="2400" i="1" dirty="0"/>
              <a:t>‘</a:t>
            </a:r>
            <a:r>
              <a:rPr lang="en-US" sz="2400" i="1" u="sng" dirty="0"/>
              <a:t>mobile-forms</a:t>
            </a:r>
            <a:r>
              <a:rPr lang="en-US" sz="2400" i="1" dirty="0"/>
              <a:t>’</a:t>
            </a:r>
            <a:r>
              <a:rPr lang="en-US" sz="2400" dirty="0"/>
              <a:t> solution</a:t>
            </a:r>
          </a:p>
          <a:p>
            <a:pPr marL="514350" indent="-514350">
              <a:buFontTx/>
              <a:buAutoNum type="arabicParenR"/>
              <a:defRPr/>
            </a:pPr>
            <a:endParaRPr lang="en-US" sz="2400" dirty="0"/>
          </a:p>
          <a:p>
            <a:pPr marL="514350" indent="-514350">
              <a:buFontTx/>
              <a:buAutoNum type="arabicParenR"/>
              <a:defRPr/>
            </a:pPr>
            <a:r>
              <a:rPr lang="en-US" sz="2400" dirty="0" smtClean="0"/>
              <a:t>Not </a:t>
            </a:r>
            <a:r>
              <a:rPr lang="en-US" sz="2400" dirty="0"/>
              <a:t>someone just looking for a generic </a:t>
            </a:r>
            <a:r>
              <a:rPr lang="en-US" sz="2400" i="1" dirty="0"/>
              <a:t>‘e-forms’</a:t>
            </a:r>
            <a:r>
              <a:rPr lang="en-US" sz="2400" dirty="0"/>
              <a:t> </a:t>
            </a:r>
            <a:r>
              <a:rPr lang="en-US" sz="2400" dirty="0" smtClean="0"/>
              <a:t>solution</a:t>
            </a:r>
            <a:endParaRPr lang="en-US" sz="2400" dirty="0"/>
          </a:p>
          <a:p>
            <a:pPr marL="514350" indent="-514350">
              <a:buFontTx/>
              <a:buAutoNum type="arabicParenR"/>
              <a:defRPr/>
            </a:pPr>
            <a:endParaRPr lang="en-US" sz="2400" dirty="0"/>
          </a:p>
          <a:p>
            <a:pPr marL="514350" indent="-514350">
              <a:buFontTx/>
              <a:buAutoNum type="arabicParenR"/>
              <a:defRPr/>
            </a:pPr>
            <a:r>
              <a:rPr lang="en-US" sz="2400" dirty="0"/>
              <a:t>Business Unit Managers (mainly Operations); CIO organization in parallel</a:t>
            </a:r>
          </a:p>
          <a:p>
            <a:pPr>
              <a:defRPr/>
            </a:pPr>
            <a:r>
              <a:rPr lang="en-US" sz="2400" dirty="0"/>
              <a:t>	- Medium-large organizations</a:t>
            </a:r>
          </a:p>
          <a:p>
            <a:pPr>
              <a:defRPr/>
            </a:pPr>
            <a:r>
              <a:rPr lang="en-US" sz="2400" dirty="0"/>
              <a:t>	- Mobility/Tablet initiative</a:t>
            </a:r>
          </a:p>
          <a:p>
            <a:pPr>
              <a:defRPr/>
            </a:pPr>
            <a:r>
              <a:rPr lang="en-US" sz="2400" dirty="0"/>
              <a:t>	- Currently on paper</a:t>
            </a:r>
          </a:p>
          <a:p>
            <a:pPr marL="0" indent="0">
              <a:buNone/>
              <a:defRPr/>
            </a:pPr>
            <a:endParaRPr lang="en-US" sz="2400" b="1" dirty="0" smtClean="0"/>
          </a:p>
          <a:p>
            <a:pPr marL="0" indent="0">
              <a:buNone/>
              <a:defRPr/>
            </a:pPr>
            <a:r>
              <a:rPr lang="en-US" sz="2400" dirty="0" smtClean="0"/>
              <a:t>4) $50 million+, 100+ employees </a:t>
            </a:r>
            <a:endParaRPr lang="en-US" sz="2400" dirty="0" smtClean="0"/>
          </a:p>
        </p:txBody>
      </p:sp>
    </p:spTree>
    <p:extLst>
      <p:ext uri="{BB962C8B-B14F-4D97-AF65-F5344CB8AC3E}">
        <p14:creationId xmlns:p14="http://schemas.microsoft.com/office/powerpoint/2010/main" val="390897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heel(1)">
                                      <p:cBhvr>
                                        <p:cTn id="2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1: Show Love to the Mi-Co Partner Portal</a:t>
            </a:r>
            <a:endParaRPr lang="en-US" sz="3200" dirty="0"/>
          </a:p>
        </p:txBody>
      </p:sp>
      <p:sp>
        <p:nvSpPr>
          <p:cNvPr id="3" name="Content Placeholder 2"/>
          <p:cNvSpPr txBox="1">
            <a:spLocks/>
          </p:cNvSpPr>
          <p:nvPr/>
        </p:nvSpPr>
        <p:spPr>
          <a:xfrm>
            <a:off x="152400" y="1143000"/>
            <a:ext cx="72390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You can sell better if you know past success stories to reference at a moment’s notice</a:t>
            </a:r>
          </a:p>
          <a:p>
            <a:pPr lvl="1"/>
            <a:endParaRPr lang="en-US" sz="1600" kern="0" dirty="0"/>
          </a:p>
          <a:p>
            <a:pPr marL="457200" lvl="1" indent="0">
              <a:buNone/>
            </a:pPr>
            <a:endParaRPr lang="en-US" sz="1600" kern="0" dirty="0" smtClean="0"/>
          </a:p>
          <a:p>
            <a:pPr lvl="0">
              <a:defRPr/>
            </a:pPr>
            <a:r>
              <a:rPr lang="en-US" kern="0" dirty="0">
                <a:solidFill>
                  <a:srgbClr val="000000"/>
                </a:solidFill>
                <a:latin typeface="+mn-lt"/>
              </a:rPr>
              <a:t>Partner resources</a:t>
            </a:r>
          </a:p>
          <a:p>
            <a:pPr lvl="1">
              <a:defRPr/>
            </a:pPr>
            <a:r>
              <a:rPr lang="en-US" sz="2000" kern="0" dirty="0" err="1" smtClean="0">
                <a:solidFill>
                  <a:srgbClr val="000000"/>
                </a:solidFill>
                <a:latin typeface="+mn-lt"/>
              </a:rPr>
              <a:t>Rebrandable</a:t>
            </a:r>
            <a:r>
              <a:rPr lang="en-US" sz="2000" kern="0" dirty="0" smtClean="0">
                <a:solidFill>
                  <a:srgbClr val="000000"/>
                </a:solidFill>
                <a:latin typeface="+mn-lt"/>
              </a:rPr>
              <a:t>/co-</a:t>
            </a:r>
            <a:r>
              <a:rPr lang="en-US" sz="2000" kern="0" dirty="0" err="1" smtClean="0">
                <a:solidFill>
                  <a:srgbClr val="000000"/>
                </a:solidFill>
                <a:latin typeface="+mn-lt"/>
              </a:rPr>
              <a:t>brandable</a:t>
            </a:r>
            <a:r>
              <a:rPr lang="en-US" sz="2000" kern="0" dirty="0" smtClean="0">
                <a:solidFill>
                  <a:srgbClr val="000000"/>
                </a:solidFill>
                <a:latin typeface="+mn-lt"/>
              </a:rPr>
              <a:t> </a:t>
            </a:r>
            <a:r>
              <a:rPr lang="en-US" sz="2000" kern="0" dirty="0">
                <a:solidFill>
                  <a:srgbClr val="000000"/>
                </a:solidFill>
                <a:latin typeface="+mn-lt"/>
              </a:rPr>
              <a:t>collateral</a:t>
            </a:r>
          </a:p>
          <a:p>
            <a:pPr lvl="1">
              <a:defRPr/>
            </a:pPr>
            <a:r>
              <a:rPr lang="en-US" sz="2000" kern="0" dirty="0">
                <a:solidFill>
                  <a:srgbClr val="000000"/>
                </a:solidFill>
                <a:latin typeface="+mn-lt"/>
              </a:rPr>
              <a:t>Updated Partner Getting Started guides, sales </a:t>
            </a:r>
            <a:r>
              <a:rPr lang="en-US" sz="2000" kern="0" dirty="0" smtClean="0">
                <a:solidFill>
                  <a:srgbClr val="000000"/>
                </a:solidFill>
                <a:latin typeface="+mn-lt"/>
              </a:rPr>
              <a:t>manuals, pricing info</a:t>
            </a:r>
            <a:endParaRPr lang="en-US" sz="2000" kern="0" dirty="0">
              <a:solidFill>
                <a:srgbClr val="000000"/>
              </a:solidFill>
              <a:latin typeface="+mn-lt"/>
            </a:endParaRPr>
          </a:p>
          <a:p>
            <a:pPr lvl="1">
              <a:defRPr/>
            </a:pPr>
            <a:r>
              <a:rPr lang="en-US" sz="2000" i="1" kern="0" dirty="0">
                <a:solidFill>
                  <a:srgbClr val="000000"/>
                </a:solidFill>
                <a:latin typeface="+mn-lt"/>
              </a:rPr>
              <a:t>Drop-ship</a:t>
            </a:r>
            <a:r>
              <a:rPr lang="en-US" sz="2000" kern="0" dirty="0">
                <a:solidFill>
                  <a:srgbClr val="000000"/>
                </a:solidFill>
                <a:latin typeface="+mn-lt"/>
              </a:rPr>
              <a:t> marketing campaigns </a:t>
            </a:r>
            <a:r>
              <a:rPr lang="en-US" sz="2000" kern="0" dirty="0" smtClean="0">
                <a:solidFill>
                  <a:srgbClr val="000000"/>
                </a:solidFill>
                <a:latin typeface="+mn-lt"/>
              </a:rPr>
              <a:t>(HTML email </a:t>
            </a:r>
            <a:r>
              <a:rPr lang="en-US" sz="2000" kern="0" dirty="0">
                <a:solidFill>
                  <a:srgbClr val="000000"/>
                </a:solidFill>
                <a:latin typeface="+mn-lt"/>
              </a:rPr>
              <a:t>templates </a:t>
            </a:r>
            <a:r>
              <a:rPr lang="en-US" sz="2000" kern="0" dirty="0" smtClean="0">
                <a:solidFill>
                  <a:srgbClr val="000000"/>
                </a:solidFill>
                <a:latin typeface="+mn-lt"/>
              </a:rPr>
              <a:t>etc</a:t>
            </a:r>
            <a:r>
              <a:rPr lang="en-US" sz="2000" kern="0" dirty="0">
                <a:solidFill>
                  <a:srgbClr val="000000"/>
                </a:solidFill>
                <a:latin typeface="+mn-lt"/>
              </a:rPr>
              <a:t>.)</a:t>
            </a:r>
          </a:p>
          <a:p>
            <a:pPr lvl="1">
              <a:defRPr/>
            </a:pPr>
            <a:r>
              <a:rPr lang="en-US" sz="2000" kern="0" dirty="0" smtClean="0">
                <a:solidFill>
                  <a:srgbClr val="000000"/>
                </a:solidFill>
                <a:latin typeface="+mn-lt"/>
              </a:rPr>
              <a:t>Deal Registration Portal</a:t>
            </a:r>
          </a:p>
          <a:p>
            <a:pPr lvl="1">
              <a:defRPr/>
            </a:pPr>
            <a:r>
              <a:rPr lang="en-US" sz="2000" kern="0" dirty="0" smtClean="0">
                <a:solidFill>
                  <a:srgbClr val="000000"/>
                </a:solidFill>
                <a:latin typeface="+mn-lt"/>
              </a:rPr>
              <a:t>Variety of industry form samples…</a:t>
            </a:r>
          </a:p>
          <a:p>
            <a:pPr lvl="1">
              <a:defRPr/>
            </a:pPr>
            <a:r>
              <a:rPr lang="en-US" sz="2000" kern="0" dirty="0" smtClean="0">
                <a:solidFill>
                  <a:srgbClr val="000000"/>
                </a:solidFill>
                <a:latin typeface="+mn-lt"/>
              </a:rPr>
              <a:t>Lot more to HELP you!..</a:t>
            </a:r>
            <a:endParaRPr lang="en-US" sz="2000" kern="0" dirty="0">
              <a:solidFill>
                <a:srgbClr val="000000"/>
              </a:solidFill>
              <a:latin typeface="+mn-lt"/>
            </a:endParaRPr>
          </a:p>
        </p:txBody>
      </p:sp>
      <p:pic>
        <p:nvPicPr>
          <p:cNvPr id="8194" name="Picture 2" descr="https://encrypted-tbn1.gstatic.com/images?q=tbn:ANd9GcSxILWFIsDqPdl1K2q9iYEG-xmuKzpu4mhYuhi79MZtt_SDxq1Q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136" y="20574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down)">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down)">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152400"/>
            <a:ext cx="8839200" cy="762000"/>
          </a:xfrm>
          <a:prstGeom prst="rect">
            <a:avLst/>
          </a:prstGeom>
        </p:spPr>
        <p:txBody>
          <a:bodyPr/>
          <a:lstStyle>
            <a:lvl1pPr algn="ctr" rtl="0" eaLnBrk="0" fontAlgn="base" hangingPunct="0">
              <a:spcBef>
                <a:spcPct val="0"/>
              </a:spcBef>
              <a:spcAft>
                <a:spcPct val="0"/>
              </a:spcAft>
              <a:defRPr sz="4400">
                <a:solidFill>
                  <a:schemeClr val="bg1"/>
                </a:solidFill>
                <a:latin typeface="Optima" pitchFamily="2" charset="0"/>
                <a:ea typeface="+mj-ea"/>
                <a:cs typeface="+mj-cs"/>
              </a:defRPr>
            </a:lvl1pPr>
            <a:lvl2pPr algn="ctr" rtl="0" eaLnBrk="0" fontAlgn="base" hangingPunct="0">
              <a:spcBef>
                <a:spcPct val="0"/>
              </a:spcBef>
              <a:spcAft>
                <a:spcPct val="0"/>
              </a:spcAft>
              <a:defRPr sz="4400">
                <a:solidFill>
                  <a:schemeClr val="bg1"/>
                </a:solidFill>
                <a:latin typeface="Optima" pitchFamily="2" charset="0"/>
              </a:defRPr>
            </a:lvl2pPr>
            <a:lvl3pPr algn="ctr" rtl="0" eaLnBrk="0" fontAlgn="base" hangingPunct="0">
              <a:spcBef>
                <a:spcPct val="0"/>
              </a:spcBef>
              <a:spcAft>
                <a:spcPct val="0"/>
              </a:spcAft>
              <a:defRPr sz="4400">
                <a:solidFill>
                  <a:schemeClr val="bg1"/>
                </a:solidFill>
                <a:latin typeface="Optima" pitchFamily="2" charset="0"/>
              </a:defRPr>
            </a:lvl3pPr>
            <a:lvl4pPr algn="ctr" rtl="0" eaLnBrk="0" fontAlgn="base" hangingPunct="0">
              <a:spcBef>
                <a:spcPct val="0"/>
              </a:spcBef>
              <a:spcAft>
                <a:spcPct val="0"/>
              </a:spcAft>
              <a:defRPr sz="4400">
                <a:solidFill>
                  <a:schemeClr val="bg1"/>
                </a:solidFill>
                <a:latin typeface="Optima" pitchFamily="2" charset="0"/>
              </a:defRPr>
            </a:lvl4pPr>
            <a:lvl5pPr algn="ctr" rtl="0" eaLnBrk="0" fontAlgn="base" hangingPunct="0">
              <a:spcBef>
                <a:spcPct val="0"/>
              </a:spcBef>
              <a:spcAft>
                <a:spcPct val="0"/>
              </a:spcAft>
              <a:defRPr sz="4400">
                <a:solidFill>
                  <a:schemeClr val="bg1"/>
                </a:solidFill>
                <a:latin typeface="Optima" pitchFamily="2" charset="0"/>
              </a:defRPr>
            </a:lvl5pPr>
            <a:lvl6pPr marL="457200" algn="ctr" rtl="0" fontAlgn="base">
              <a:spcBef>
                <a:spcPct val="0"/>
              </a:spcBef>
              <a:spcAft>
                <a:spcPct val="0"/>
              </a:spcAft>
              <a:defRPr sz="4400">
                <a:solidFill>
                  <a:schemeClr val="bg1"/>
                </a:solidFill>
                <a:latin typeface="optima" pitchFamily="2" charset="0"/>
              </a:defRPr>
            </a:lvl6pPr>
            <a:lvl7pPr marL="914400" algn="ctr" rtl="0" fontAlgn="base">
              <a:spcBef>
                <a:spcPct val="0"/>
              </a:spcBef>
              <a:spcAft>
                <a:spcPct val="0"/>
              </a:spcAft>
              <a:defRPr sz="4400">
                <a:solidFill>
                  <a:schemeClr val="bg1"/>
                </a:solidFill>
                <a:latin typeface="optima" pitchFamily="2" charset="0"/>
              </a:defRPr>
            </a:lvl7pPr>
            <a:lvl8pPr marL="1371600" algn="ctr" rtl="0" fontAlgn="base">
              <a:spcBef>
                <a:spcPct val="0"/>
              </a:spcBef>
              <a:spcAft>
                <a:spcPct val="0"/>
              </a:spcAft>
              <a:defRPr sz="4400">
                <a:solidFill>
                  <a:schemeClr val="bg1"/>
                </a:solidFill>
                <a:latin typeface="optima" pitchFamily="2" charset="0"/>
              </a:defRPr>
            </a:lvl8pPr>
            <a:lvl9pPr marL="1828800" algn="ctr" rtl="0" fontAlgn="base">
              <a:spcBef>
                <a:spcPct val="0"/>
              </a:spcBef>
              <a:spcAft>
                <a:spcPct val="0"/>
              </a:spcAft>
              <a:defRPr sz="4400">
                <a:solidFill>
                  <a:schemeClr val="bg1"/>
                </a:solidFill>
                <a:latin typeface="optima" pitchFamily="2" charset="0"/>
              </a:defRPr>
            </a:lvl9pPr>
          </a:lstStyle>
          <a:p>
            <a:r>
              <a:rPr lang="en-US" sz="3200" dirty="0" smtClean="0"/>
              <a:t>Tip 2: Harvest the Existing Customer Base</a:t>
            </a:r>
            <a:endParaRPr lang="en-US" sz="3200" dirty="0"/>
          </a:p>
        </p:txBody>
      </p:sp>
      <p:sp>
        <p:nvSpPr>
          <p:cNvPr id="3" name="Content Placeholder 2"/>
          <p:cNvSpPr txBox="1">
            <a:spLocks/>
          </p:cNvSpPr>
          <p:nvPr/>
        </p:nvSpPr>
        <p:spPr>
          <a:xfrm>
            <a:off x="152400" y="1143000"/>
            <a:ext cx="88392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Optima" pitchFamily="2"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Optima" pitchFamily="2" charset="0"/>
              </a:defRPr>
            </a:lvl2pPr>
            <a:lvl3pPr marL="1143000" indent="-228600" algn="l" rtl="0" eaLnBrk="0" fontAlgn="base" hangingPunct="0">
              <a:spcBef>
                <a:spcPct val="20000"/>
              </a:spcBef>
              <a:spcAft>
                <a:spcPct val="0"/>
              </a:spcAft>
              <a:buChar char="•"/>
              <a:defRPr sz="2400">
                <a:solidFill>
                  <a:schemeClr val="tx1"/>
                </a:solidFill>
                <a:latin typeface="Optima" pitchFamily="2" charset="0"/>
              </a:defRPr>
            </a:lvl3pPr>
            <a:lvl4pPr marL="1600200" indent="-228600" algn="l" rtl="0" eaLnBrk="0" fontAlgn="base" hangingPunct="0">
              <a:spcBef>
                <a:spcPct val="20000"/>
              </a:spcBef>
              <a:spcAft>
                <a:spcPct val="0"/>
              </a:spcAft>
              <a:buChar char="–"/>
              <a:defRPr sz="2000">
                <a:solidFill>
                  <a:schemeClr val="tx1"/>
                </a:solidFill>
                <a:latin typeface="Optima" pitchFamily="2" charset="0"/>
              </a:defRPr>
            </a:lvl4pPr>
            <a:lvl5pPr marL="2057400" indent="-228600" algn="l" rtl="0" eaLnBrk="0" fontAlgn="base" hangingPunct="0">
              <a:spcBef>
                <a:spcPct val="20000"/>
              </a:spcBef>
              <a:spcAft>
                <a:spcPct val="0"/>
              </a:spcAft>
              <a:buChar char="»"/>
              <a:defRPr sz="2000">
                <a:solidFill>
                  <a:schemeClr val="tx1"/>
                </a:solidFill>
                <a:latin typeface="Optima" pitchFamily="2"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Why?</a:t>
            </a:r>
          </a:p>
          <a:p>
            <a:pPr lvl="1"/>
            <a:r>
              <a:rPr lang="en-US" sz="2400" kern="0" dirty="0" smtClean="0"/>
              <a:t>Lowest hanging fruit!</a:t>
            </a:r>
          </a:p>
          <a:p>
            <a:pPr lvl="1"/>
            <a:endParaRPr lang="en-US" sz="1600" kern="0" dirty="0"/>
          </a:p>
          <a:p>
            <a:pPr marL="457200" lvl="1" indent="0">
              <a:buNone/>
            </a:pPr>
            <a:endParaRPr lang="en-US" sz="1600" kern="0" dirty="0" smtClean="0"/>
          </a:p>
          <a:p>
            <a:pPr lvl="0">
              <a:defRPr/>
            </a:pPr>
            <a:r>
              <a:rPr lang="en-US" kern="0" dirty="0" smtClean="0">
                <a:solidFill>
                  <a:srgbClr val="000000"/>
                </a:solidFill>
                <a:latin typeface="+mn-lt"/>
              </a:rPr>
              <a:t>Action Steps</a:t>
            </a:r>
            <a:endParaRPr lang="en-US" kern="0" dirty="0">
              <a:solidFill>
                <a:srgbClr val="000000"/>
              </a:solidFill>
              <a:latin typeface="+mn-lt"/>
            </a:endParaRPr>
          </a:p>
          <a:p>
            <a:pPr lvl="1">
              <a:defRPr/>
            </a:pPr>
            <a:r>
              <a:rPr lang="en-US" sz="2000" kern="0" dirty="0" smtClean="0">
                <a:solidFill>
                  <a:srgbClr val="000000"/>
                </a:solidFill>
                <a:latin typeface="+mn-lt"/>
              </a:rPr>
              <a:t>Make sure EACH of your existing customers knows about this flexible, powerful technology at a time when Tablets &amp; Mobile are so hot!</a:t>
            </a:r>
          </a:p>
          <a:p>
            <a:pPr lvl="1">
              <a:defRPr/>
            </a:pPr>
            <a:r>
              <a:rPr lang="en-US" sz="2000" kern="0" dirty="0" smtClean="0">
                <a:solidFill>
                  <a:srgbClr val="000000"/>
                </a:solidFill>
                <a:latin typeface="+mn-lt"/>
              </a:rPr>
              <a:t>If you currently do business in non-mobile oriented departments (like HR, Accounting etc.), ask for referrals to Operations folks, IT</a:t>
            </a:r>
          </a:p>
          <a:p>
            <a:pPr lvl="1">
              <a:defRPr/>
            </a:pPr>
            <a:r>
              <a:rPr lang="en-US" sz="2000" kern="0" dirty="0" smtClean="0">
                <a:solidFill>
                  <a:srgbClr val="000000"/>
                </a:solidFill>
                <a:latin typeface="+mn-lt"/>
              </a:rPr>
              <a:t>Visit customers and ask if they still use paper for data capture, show demos</a:t>
            </a:r>
          </a:p>
          <a:p>
            <a:pPr lvl="1">
              <a:defRPr/>
            </a:pPr>
            <a:r>
              <a:rPr lang="en-US" sz="2000" kern="0" dirty="0" smtClean="0">
                <a:solidFill>
                  <a:srgbClr val="000000"/>
                </a:solidFill>
                <a:latin typeface="+mn-lt"/>
              </a:rPr>
              <a:t>Ask these friendly customers for referrals to others,  feedback</a:t>
            </a:r>
            <a:endParaRPr lang="en-US" sz="2000" kern="0" dirty="0">
              <a:solidFill>
                <a:srgbClr val="000000"/>
              </a:solidFill>
              <a:latin typeface="+mn-lt"/>
            </a:endParaRPr>
          </a:p>
        </p:txBody>
      </p:sp>
      <p:pic>
        <p:nvPicPr>
          <p:cNvPr id="1026" name="Picture 2" descr="low hanging fr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14778"/>
            <a:ext cx="3505200" cy="200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o Default">
  <a:themeElements>
    <a:clrScheme name="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i-Co Defaul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i-Co Defaul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7507D"/>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Co Default">
  <a:themeElements>
    <a:clrScheme name="1_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i-Co Default">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i-Co 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i-Co 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i-Co 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i-Co 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i-Co 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i-Co 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i-Co 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i-Co 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i-Co 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i-Co 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i-Co 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i-Co 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i-Co Defaul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7507D"/>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Mi-Co Defaul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7507D"/>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Mi-Co Default</Template>
  <TotalTime>33221</TotalTime>
  <Words>1171</Words>
  <Application>Microsoft Office PowerPoint</Application>
  <PresentationFormat>On-screen Show (4:3)</PresentationFormat>
  <Paragraphs>214</Paragraphs>
  <Slides>26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Optima</vt:lpstr>
      <vt:lpstr>Times New Roman</vt:lpstr>
      <vt:lpstr>Optima BoldOblique</vt:lpstr>
      <vt:lpstr>Verdana</vt:lpstr>
      <vt:lpstr>Calibri</vt:lpstr>
      <vt:lpstr>Monotype Corsiva</vt:lpstr>
      <vt:lpstr>Bradley Hand ITC</vt:lpstr>
      <vt:lpstr>Segoe Print</vt:lpstr>
      <vt:lpstr>Lucida Handwriting</vt:lpstr>
      <vt:lpstr>MV Boli</vt:lpstr>
      <vt:lpstr>Mi-Co Default</vt:lpstr>
      <vt:lpstr>1_Mi-Co Default</vt:lpstr>
      <vt:lpstr>Mi-Co Channel Partner Session Sales Strategies &amp; Best Practices </vt:lpstr>
      <vt:lpstr>PowerPoint Presentation</vt:lpstr>
      <vt:lpstr>PowerPoint Presentation</vt:lpstr>
      <vt:lpstr>It’s a BYOD, Diverse World!</vt:lpstr>
      <vt:lpstr>PowerPoint Presentation</vt:lpstr>
      <vt:lpstr>The Value Proposition</vt:lpstr>
      <vt:lpstr>Who is the Ideal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 8: Know the Competitive Differentiators</vt:lpstr>
      <vt:lpstr>Why does this matter?</vt:lpstr>
      <vt:lpstr>The Market Categorization</vt:lpstr>
      <vt:lpstr>Tip 9: Generate Own Leads to Receive More…</vt:lpstr>
      <vt:lpstr>PowerPoint Presentation</vt:lpstr>
      <vt:lpstr>PowerPoint Presentation</vt:lpstr>
      <vt:lpstr>Flexible Pricing Models Overview</vt:lpstr>
      <vt:lpstr>Named-User Categories</vt:lpstr>
      <vt:lpstr>Form-Transactions (Usage) Model</vt:lpstr>
      <vt:lpstr>Keys to Success with Mi-Co</vt:lpstr>
      <vt:lpstr>Thoughts on Vertical Markets…</vt:lpstr>
      <vt:lpstr>Thank you &amp; Let’s Shoot for Mutual Success!!!</vt:lpstr>
    </vt:vector>
  </TitlesOfParts>
  <Manager>Greg Clary</Manager>
  <Company>Mi-Co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Mi-Forms v8</dc:title>
  <dc:subject>Mi-Forms v8</dc:subject>
  <dc:creator>Chris DiPierro</dc:creator>
  <cp:lastModifiedBy>Gautham Pandiyan</cp:lastModifiedBy>
  <cp:revision>949</cp:revision>
  <dcterms:created xsi:type="dcterms:W3CDTF">2006-11-20T22:03:41Z</dcterms:created>
  <dcterms:modified xsi:type="dcterms:W3CDTF">2013-04-14T23:39:02Z</dcterms:modified>
</cp:coreProperties>
</file>