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9" r:id="rId3"/>
    <p:sldId id="260" r:id="rId4"/>
    <p:sldId id="261" r:id="rId5"/>
    <p:sldId id="262" r:id="rId6"/>
    <p:sldId id="263" r:id="rId7"/>
    <p:sldId id="264" r:id="rId8"/>
    <p:sldId id="265" r:id="rId9"/>
    <p:sldId id="289" r:id="rId10"/>
    <p:sldId id="266" r:id="rId11"/>
    <p:sldId id="267" r:id="rId12"/>
    <p:sldId id="290" r:id="rId13"/>
    <p:sldId id="291" r:id="rId14"/>
    <p:sldId id="297" r:id="rId15"/>
    <p:sldId id="268" r:id="rId16"/>
    <p:sldId id="293" r:id="rId17"/>
    <p:sldId id="270" r:id="rId18"/>
    <p:sldId id="271" r:id="rId19"/>
    <p:sldId id="272" r:id="rId20"/>
    <p:sldId id="273" r:id="rId21"/>
    <p:sldId id="296" r:id="rId22"/>
    <p:sldId id="275" r:id="rId23"/>
    <p:sldId id="292" r:id="rId24"/>
    <p:sldId id="294" r:id="rId25"/>
    <p:sldId id="277" r:id="rId26"/>
    <p:sldId id="278" r:id="rId27"/>
    <p:sldId id="279" r:id="rId28"/>
    <p:sldId id="280" r:id="rId29"/>
    <p:sldId id="281" r:id="rId30"/>
    <p:sldId id="283" r:id="rId31"/>
    <p:sldId id="288" r:id="rId32"/>
    <p:sldId id="295" r:id="rId33"/>
    <p:sldId id="286" r:id="rId34"/>
    <p:sldId id="28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B0F"/>
    <a:srgbClr val="63BAE3"/>
    <a:srgbClr val="A0C299"/>
    <a:srgbClr val="AF855A"/>
    <a:srgbClr val="754C24"/>
    <a:srgbClr val="174F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4" autoAdjust="0"/>
    <p:restoredTop sz="94660"/>
  </p:normalViewPr>
  <p:slideViewPr>
    <p:cSldViewPr snapToGrid="0">
      <p:cViewPr varScale="1">
        <p:scale>
          <a:sx n="65" d="100"/>
          <a:sy n="65" d="100"/>
        </p:scale>
        <p:origin x="72" y="1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22.jpg"/><Relationship Id="rId2" Type="http://schemas.openxmlformats.org/officeDocument/2006/relationships/image" Target="../media/image121.jpg"/><Relationship Id="rId1" Type="http://schemas.openxmlformats.org/officeDocument/2006/relationships/image" Target="../media/image120.jpg"/><Relationship Id="rId6" Type="http://schemas.openxmlformats.org/officeDocument/2006/relationships/image" Target="../media/image125.jpg"/><Relationship Id="rId5" Type="http://schemas.openxmlformats.org/officeDocument/2006/relationships/image" Target="../media/image124.jpg"/><Relationship Id="rId4" Type="http://schemas.openxmlformats.org/officeDocument/2006/relationships/image" Target="../media/image12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13B31B-8223-4A0D-A0C5-A7C1C27E33E1}"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n-US"/>
        </a:p>
      </dgm:t>
    </dgm:pt>
    <dgm:pt modelId="{41120DB0-17FB-441D-85FE-F14C44C691E8}">
      <dgm:prSet phldrT="[Text]"/>
      <dgm:spPr/>
      <dgm:t>
        <a:bodyPr/>
        <a:lstStyle/>
        <a:p>
          <a:r>
            <a:rPr lang="en-US" b="1" dirty="0" smtClean="0"/>
            <a:t>Flexible </a:t>
          </a:r>
          <a:r>
            <a:rPr lang="en-US" b="1" dirty="0" err="1" smtClean="0"/>
            <a:t>Mi</a:t>
          </a:r>
          <a:r>
            <a:rPr lang="en-US" b="1" dirty="0" smtClean="0"/>
            <a:t>-Forms Pricing Options</a:t>
          </a:r>
          <a:endParaRPr lang="en-US" b="1" dirty="0"/>
        </a:p>
      </dgm:t>
    </dgm:pt>
    <dgm:pt modelId="{2A46E20C-71C2-45CD-87E7-9B9CCD956050}" type="parTrans" cxnId="{7AC4A186-1148-49A0-B357-6EA8FFE1E2D4}">
      <dgm:prSet/>
      <dgm:spPr/>
      <dgm:t>
        <a:bodyPr/>
        <a:lstStyle/>
        <a:p>
          <a:endParaRPr lang="en-US"/>
        </a:p>
      </dgm:t>
    </dgm:pt>
    <dgm:pt modelId="{ADF03E3C-A6C1-4F0F-87E5-28E0DC3FC5FB}" type="sibTrans" cxnId="{7AC4A186-1148-49A0-B357-6EA8FFE1E2D4}">
      <dgm:prSet/>
      <dgm:spPr/>
      <dgm:t>
        <a:bodyPr/>
        <a:lstStyle/>
        <a:p>
          <a:endParaRPr lang="en-US"/>
        </a:p>
      </dgm:t>
    </dgm:pt>
    <dgm:pt modelId="{ACF53A03-13F1-433B-901F-FA3951789A20}">
      <dgm:prSet phldrT="[Text]"/>
      <dgm:spPr/>
      <dgm:t>
        <a:bodyPr/>
        <a:lstStyle/>
        <a:p>
          <a:r>
            <a:rPr lang="en-US" b="1" u="sng" dirty="0" smtClean="0"/>
            <a:t>Named-User Model</a:t>
          </a:r>
        </a:p>
        <a:p>
          <a:r>
            <a:rPr lang="en-US" dirty="0" smtClean="0"/>
            <a:t>(Limited users, unlimited form submissions)</a:t>
          </a:r>
          <a:endParaRPr lang="en-US" dirty="0"/>
        </a:p>
      </dgm:t>
    </dgm:pt>
    <dgm:pt modelId="{26363EB5-F179-4FD8-8495-3A73CC7BC49D}" type="parTrans" cxnId="{CC6EACEE-42D4-4E11-B151-F0E5CDC37D23}">
      <dgm:prSet/>
      <dgm:spPr/>
      <dgm:t>
        <a:bodyPr/>
        <a:lstStyle/>
        <a:p>
          <a:endParaRPr lang="en-US"/>
        </a:p>
      </dgm:t>
    </dgm:pt>
    <dgm:pt modelId="{0DA53479-D75A-4DE9-9A84-5E18CA02D26C}" type="sibTrans" cxnId="{CC6EACEE-42D4-4E11-B151-F0E5CDC37D23}">
      <dgm:prSet/>
      <dgm:spPr/>
      <dgm:t>
        <a:bodyPr/>
        <a:lstStyle/>
        <a:p>
          <a:endParaRPr lang="en-US"/>
        </a:p>
      </dgm:t>
    </dgm:pt>
    <dgm:pt modelId="{2ACE6D30-E9C0-4CB5-84D2-4EA4653C539B}">
      <dgm:prSet phldrT="[Text]"/>
      <dgm:spPr/>
      <dgm:t>
        <a:bodyPr/>
        <a:lstStyle/>
        <a:p>
          <a:r>
            <a:rPr lang="en-US" dirty="0" smtClean="0"/>
            <a:t> Monthly pricing, per </a:t>
          </a:r>
          <a:br>
            <a:rPr lang="en-US" dirty="0" smtClean="0"/>
          </a:br>
          <a:r>
            <a:rPr lang="en-US" dirty="0" smtClean="0"/>
            <a:t> named- user</a:t>
          </a:r>
          <a:br>
            <a:rPr lang="en-US" dirty="0" smtClean="0"/>
          </a:br>
          <a:r>
            <a:rPr lang="en-US" dirty="0" smtClean="0"/>
            <a:t>(on-premise/hosted)</a:t>
          </a:r>
          <a:endParaRPr lang="en-US" dirty="0"/>
        </a:p>
      </dgm:t>
    </dgm:pt>
    <dgm:pt modelId="{C5A75E0D-3DB2-4D81-8CFA-811401DD8AE7}" type="parTrans" cxnId="{EB8695C1-4899-4E6C-ABFC-A186DB491E4D}">
      <dgm:prSet/>
      <dgm:spPr/>
      <dgm:t>
        <a:bodyPr/>
        <a:lstStyle/>
        <a:p>
          <a:endParaRPr lang="en-US"/>
        </a:p>
      </dgm:t>
    </dgm:pt>
    <dgm:pt modelId="{7EDA58E6-6BDA-42C8-9983-F41B8DCB656B}" type="sibTrans" cxnId="{EB8695C1-4899-4E6C-ABFC-A186DB491E4D}">
      <dgm:prSet/>
      <dgm:spPr/>
      <dgm:t>
        <a:bodyPr/>
        <a:lstStyle/>
        <a:p>
          <a:endParaRPr lang="en-US"/>
        </a:p>
      </dgm:t>
    </dgm:pt>
    <dgm:pt modelId="{86536069-05A7-48D0-BD25-763764E32A84}">
      <dgm:prSet phldrT="[Text]"/>
      <dgm:spPr/>
      <dgm:t>
        <a:bodyPr/>
        <a:lstStyle/>
        <a:p>
          <a:r>
            <a:rPr lang="en-US" dirty="0" smtClean="0"/>
            <a:t> Perpetual license</a:t>
          </a:r>
        </a:p>
        <a:p>
          <a:r>
            <a:rPr lang="en-US" dirty="0" smtClean="0"/>
            <a:t>(1-time fee with 20% </a:t>
          </a:r>
          <a:br>
            <a:rPr lang="en-US" dirty="0" smtClean="0"/>
          </a:br>
          <a:r>
            <a:rPr lang="en-US" dirty="0" smtClean="0"/>
            <a:t>optional annual maintenance)</a:t>
          </a:r>
        </a:p>
      </dgm:t>
    </dgm:pt>
    <dgm:pt modelId="{A29872FA-E92A-4A48-96F0-E6CAF7FDE0FD}" type="parTrans" cxnId="{7DE5EF28-C435-4747-A04D-CBB9E781ECEE}">
      <dgm:prSet/>
      <dgm:spPr/>
      <dgm:t>
        <a:bodyPr/>
        <a:lstStyle/>
        <a:p>
          <a:endParaRPr lang="en-US"/>
        </a:p>
      </dgm:t>
    </dgm:pt>
    <dgm:pt modelId="{D7E901A0-32B1-49A7-90A8-712F32B10C71}" type="sibTrans" cxnId="{7DE5EF28-C435-4747-A04D-CBB9E781ECEE}">
      <dgm:prSet/>
      <dgm:spPr/>
      <dgm:t>
        <a:bodyPr/>
        <a:lstStyle/>
        <a:p>
          <a:endParaRPr lang="en-US"/>
        </a:p>
      </dgm:t>
    </dgm:pt>
    <dgm:pt modelId="{CE4A74FC-97F4-496B-AD74-1E307D118283}">
      <dgm:prSet phldrT="[Text]"/>
      <dgm:spPr/>
      <dgm:t>
        <a:bodyPr/>
        <a:lstStyle/>
        <a:p>
          <a:r>
            <a:rPr lang="en-US" b="1" u="sng" dirty="0" smtClean="0"/>
            <a:t>Form-Transactional Model</a:t>
          </a:r>
          <a:r>
            <a:rPr lang="en-US" dirty="0" smtClean="0"/>
            <a:t> </a:t>
          </a:r>
          <a:br>
            <a:rPr lang="en-US" dirty="0" smtClean="0"/>
          </a:br>
          <a:r>
            <a:rPr lang="en-US" dirty="0" smtClean="0"/>
            <a:t>(Unlimited users, limited form submissions)</a:t>
          </a:r>
          <a:endParaRPr lang="en-US" dirty="0"/>
        </a:p>
      </dgm:t>
    </dgm:pt>
    <dgm:pt modelId="{8FE75E7B-99B8-49F4-A9CF-FA460FE84411}" type="parTrans" cxnId="{C7FF0968-A45F-4034-A8B9-8A7701DA671A}">
      <dgm:prSet/>
      <dgm:spPr/>
      <dgm:t>
        <a:bodyPr/>
        <a:lstStyle/>
        <a:p>
          <a:endParaRPr lang="en-US"/>
        </a:p>
      </dgm:t>
    </dgm:pt>
    <dgm:pt modelId="{464D6131-A07E-4179-8EAF-7CADBCB0534D}" type="sibTrans" cxnId="{C7FF0968-A45F-4034-A8B9-8A7701DA671A}">
      <dgm:prSet/>
      <dgm:spPr/>
      <dgm:t>
        <a:bodyPr/>
        <a:lstStyle/>
        <a:p>
          <a:endParaRPr lang="en-US"/>
        </a:p>
      </dgm:t>
    </dgm:pt>
    <dgm:pt modelId="{CC682C3C-FF84-4377-9575-F8C0C9ACFFAA}">
      <dgm:prSet phldrT="[Text]"/>
      <dgm:spPr/>
      <dgm:t>
        <a:bodyPr/>
        <a:lstStyle/>
        <a:p>
          <a:r>
            <a:rPr lang="en-US" dirty="0" smtClean="0"/>
            <a:t>Tiers of form-packs from 10,000 – 1,000,000</a:t>
          </a:r>
          <a:br>
            <a:rPr lang="en-US" dirty="0" smtClean="0"/>
          </a:br>
          <a:r>
            <a:rPr lang="en-US" dirty="0" smtClean="0"/>
            <a:t>(like prepaid cell card)</a:t>
          </a:r>
          <a:endParaRPr lang="en-US" dirty="0"/>
        </a:p>
      </dgm:t>
    </dgm:pt>
    <dgm:pt modelId="{DA9539D8-3A8C-42EE-9EE2-79E32C06501F}" type="parTrans" cxnId="{1596D147-D0F2-402B-A4B0-38C93088E27D}">
      <dgm:prSet/>
      <dgm:spPr/>
      <dgm:t>
        <a:bodyPr/>
        <a:lstStyle/>
        <a:p>
          <a:endParaRPr lang="en-US"/>
        </a:p>
      </dgm:t>
    </dgm:pt>
    <dgm:pt modelId="{B955DB77-C48C-4429-A2A9-BCF0FDA2F1BE}" type="sibTrans" cxnId="{1596D147-D0F2-402B-A4B0-38C93088E27D}">
      <dgm:prSet/>
      <dgm:spPr/>
      <dgm:t>
        <a:bodyPr/>
        <a:lstStyle/>
        <a:p>
          <a:endParaRPr lang="en-US"/>
        </a:p>
      </dgm:t>
    </dgm:pt>
    <dgm:pt modelId="{920B6B33-2CD8-4708-B3D8-6AA5C6EFD48B}" type="pres">
      <dgm:prSet presAssocID="{6B13B31B-8223-4A0D-A0C5-A7C1C27E33E1}" presName="hierChild1" presStyleCnt="0">
        <dgm:presLayoutVars>
          <dgm:chPref val="1"/>
          <dgm:dir/>
          <dgm:animOne val="branch"/>
          <dgm:animLvl val="lvl"/>
          <dgm:resizeHandles/>
        </dgm:presLayoutVars>
      </dgm:prSet>
      <dgm:spPr/>
      <dgm:t>
        <a:bodyPr/>
        <a:lstStyle/>
        <a:p>
          <a:endParaRPr lang="en-US"/>
        </a:p>
      </dgm:t>
    </dgm:pt>
    <dgm:pt modelId="{E48D2F2C-E5DE-47A0-8D9C-F226997CF2D2}" type="pres">
      <dgm:prSet presAssocID="{41120DB0-17FB-441D-85FE-F14C44C691E8}" presName="hierRoot1" presStyleCnt="0"/>
      <dgm:spPr/>
    </dgm:pt>
    <dgm:pt modelId="{6A597DDA-A986-4917-A119-71F8454C3954}" type="pres">
      <dgm:prSet presAssocID="{41120DB0-17FB-441D-85FE-F14C44C691E8}" presName="composite" presStyleCnt="0"/>
      <dgm:spPr/>
    </dgm:pt>
    <dgm:pt modelId="{8BC7D08F-D7B7-4BA1-8B4E-0E1C669C59E6}" type="pres">
      <dgm:prSet presAssocID="{41120DB0-17FB-441D-85FE-F14C44C691E8}" presName="image" presStyleLbl="node0"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9692E805-51F0-498F-9F61-AB4B90E65F6F}" type="pres">
      <dgm:prSet presAssocID="{41120DB0-17FB-441D-85FE-F14C44C691E8}" presName="text" presStyleLbl="revTx" presStyleIdx="0" presStyleCnt="6">
        <dgm:presLayoutVars>
          <dgm:chPref val="3"/>
        </dgm:presLayoutVars>
      </dgm:prSet>
      <dgm:spPr/>
      <dgm:t>
        <a:bodyPr/>
        <a:lstStyle/>
        <a:p>
          <a:endParaRPr lang="en-US"/>
        </a:p>
      </dgm:t>
    </dgm:pt>
    <dgm:pt modelId="{EFDA3EAA-C768-464A-BB4C-BDDFEC8761B8}" type="pres">
      <dgm:prSet presAssocID="{41120DB0-17FB-441D-85FE-F14C44C691E8}" presName="hierChild2" presStyleCnt="0"/>
      <dgm:spPr/>
    </dgm:pt>
    <dgm:pt modelId="{5108DE4B-F3E7-4F91-8B6A-B14CF8B6A090}" type="pres">
      <dgm:prSet presAssocID="{26363EB5-F179-4FD8-8495-3A73CC7BC49D}" presName="Name10" presStyleLbl="parChTrans1D2" presStyleIdx="0" presStyleCnt="2"/>
      <dgm:spPr/>
      <dgm:t>
        <a:bodyPr/>
        <a:lstStyle/>
        <a:p>
          <a:endParaRPr lang="en-US"/>
        </a:p>
      </dgm:t>
    </dgm:pt>
    <dgm:pt modelId="{28EE614C-6355-41D1-89D8-C06D14EE4C04}" type="pres">
      <dgm:prSet presAssocID="{ACF53A03-13F1-433B-901F-FA3951789A20}" presName="hierRoot2" presStyleCnt="0"/>
      <dgm:spPr/>
    </dgm:pt>
    <dgm:pt modelId="{BCFD1AB5-C7EF-4BDA-891E-8C23940F9108}" type="pres">
      <dgm:prSet presAssocID="{ACF53A03-13F1-433B-901F-FA3951789A20}" presName="composite2" presStyleCnt="0"/>
      <dgm:spPr/>
    </dgm:pt>
    <dgm:pt modelId="{8D7B7305-9DDF-4EA8-BD16-183BB7EB9688}" type="pres">
      <dgm:prSet presAssocID="{ACF53A03-13F1-433B-901F-FA3951789A20}" presName="image2" presStyleLbl="node2" presStyleIdx="0"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AD46A5B5-63F1-4439-95E6-4973408A9ECF}" type="pres">
      <dgm:prSet presAssocID="{ACF53A03-13F1-433B-901F-FA3951789A20}" presName="text2" presStyleLbl="revTx" presStyleIdx="1" presStyleCnt="6">
        <dgm:presLayoutVars>
          <dgm:chPref val="3"/>
        </dgm:presLayoutVars>
      </dgm:prSet>
      <dgm:spPr/>
      <dgm:t>
        <a:bodyPr/>
        <a:lstStyle/>
        <a:p>
          <a:endParaRPr lang="en-US"/>
        </a:p>
      </dgm:t>
    </dgm:pt>
    <dgm:pt modelId="{A277E3CD-9EA4-4467-90C2-AF6E179AE2DB}" type="pres">
      <dgm:prSet presAssocID="{ACF53A03-13F1-433B-901F-FA3951789A20}" presName="hierChild3" presStyleCnt="0"/>
      <dgm:spPr/>
    </dgm:pt>
    <dgm:pt modelId="{B8B98AB8-4A94-405A-8FFE-7625636FE4D6}" type="pres">
      <dgm:prSet presAssocID="{C5A75E0D-3DB2-4D81-8CFA-811401DD8AE7}" presName="Name17" presStyleLbl="parChTrans1D3" presStyleIdx="0" presStyleCnt="3"/>
      <dgm:spPr/>
      <dgm:t>
        <a:bodyPr/>
        <a:lstStyle/>
        <a:p>
          <a:endParaRPr lang="en-US"/>
        </a:p>
      </dgm:t>
    </dgm:pt>
    <dgm:pt modelId="{EB9D78D8-A935-4EFB-BA5F-C2CF2BAD3039}" type="pres">
      <dgm:prSet presAssocID="{2ACE6D30-E9C0-4CB5-84D2-4EA4653C539B}" presName="hierRoot3" presStyleCnt="0"/>
      <dgm:spPr/>
    </dgm:pt>
    <dgm:pt modelId="{520282EC-7695-4E33-A7AC-6FDA3D291892}" type="pres">
      <dgm:prSet presAssocID="{2ACE6D30-E9C0-4CB5-84D2-4EA4653C539B}" presName="composite3" presStyleCnt="0"/>
      <dgm:spPr/>
    </dgm:pt>
    <dgm:pt modelId="{E97BAEFA-F239-40AB-986E-323B8A0C0C7F}" type="pres">
      <dgm:prSet presAssocID="{2ACE6D30-E9C0-4CB5-84D2-4EA4653C539B}" presName="image3" presStyleLbl="node3" presStyleIdx="0"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F246ACC7-58C6-4FA0-8A81-EED07A199CFE}" type="pres">
      <dgm:prSet presAssocID="{2ACE6D30-E9C0-4CB5-84D2-4EA4653C539B}" presName="text3" presStyleLbl="revTx" presStyleIdx="2" presStyleCnt="6" custLinFactNeighborX="2398">
        <dgm:presLayoutVars>
          <dgm:chPref val="3"/>
        </dgm:presLayoutVars>
      </dgm:prSet>
      <dgm:spPr/>
      <dgm:t>
        <a:bodyPr/>
        <a:lstStyle/>
        <a:p>
          <a:endParaRPr lang="en-US"/>
        </a:p>
      </dgm:t>
    </dgm:pt>
    <dgm:pt modelId="{327E2580-7C4F-422F-9B3C-87E02AF469BA}" type="pres">
      <dgm:prSet presAssocID="{2ACE6D30-E9C0-4CB5-84D2-4EA4653C539B}" presName="hierChild4" presStyleCnt="0"/>
      <dgm:spPr/>
    </dgm:pt>
    <dgm:pt modelId="{6CADF47D-E07C-46F6-9CC1-5FE1CE4828F8}" type="pres">
      <dgm:prSet presAssocID="{A29872FA-E92A-4A48-96F0-E6CAF7FDE0FD}" presName="Name17" presStyleLbl="parChTrans1D3" presStyleIdx="1" presStyleCnt="3"/>
      <dgm:spPr/>
      <dgm:t>
        <a:bodyPr/>
        <a:lstStyle/>
        <a:p>
          <a:endParaRPr lang="en-US"/>
        </a:p>
      </dgm:t>
    </dgm:pt>
    <dgm:pt modelId="{A03D4789-BBC1-4B63-BFD6-A504C1378CD3}" type="pres">
      <dgm:prSet presAssocID="{86536069-05A7-48D0-BD25-763764E32A84}" presName="hierRoot3" presStyleCnt="0"/>
      <dgm:spPr/>
    </dgm:pt>
    <dgm:pt modelId="{6EEADDD8-68FC-4549-BCAA-83E0A18CEFA4}" type="pres">
      <dgm:prSet presAssocID="{86536069-05A7-48D0-BD25-763764E32A84}" presName="composite3" presStyleCnt="0"/>
      <dgm:spPr/>
    </dgm:pt>
    <dgm:pt modelId="{FEF1BF37-9EF5-47D6-BFDA-FBAE4C60421B}" type="pres">
      <dgm:prSet presAssocID="{86536069-05A7-48D0-BD25-763764E32A84}" presName="image3" presStyleLbl="node3" presStyleIdx="1" presStyleCnt="3" custScaleX="112185" custScaleY="113221"/>
      <dgm:spPr>
        <a:blipFill>
          <a:blip xmlns:r="http://schemas.openxmlformats.org/officeDocument/2006/relationships" r:embed="rId4">
            <a:extLst>
              <a:ext uri="{28A0092B-C50C-407E-A947-70E740481C1C}">
                <a14:useLocalDpi xmlns:a14="http://schemas.microsoft.com/office/drawing/2010/main" val="0"/>
              </a:ext>
            </a:extLst>
          </a:blip>
          <a:srcRect/>
          <a:stretch>
            <a:fillRect l="-23000" r="-23000"/>
          </a:stretch>
        </a:blipFill>
      </dgm:spPr>
    </dgm:pt>
    <dgm:pt modelId="{CEB7B310-67A1-46AC-A859-17CF0E19B946}" type="pres">
      <dgm:prSet presAssocID="{86536069-05A7-48D0-BD25-763764E32A84}" presName="text3" presStyleLbl="revTx" presStyleIdx="3" presStyleCnt="6" custLinFactNeighborX="11753" custLinFactNeighborY="7091">
        <dgm:presLayoutVars>
          <dgm:chPref val="3"/>
        </dgm:presLayoutVars>
      </dgm:prSet>
      <dgm:spPr/>
      <dgm:t>
        <a:bodyPr/>
        <a:lstStyle/>
        <a:p>
          <a:endParaRPr lang="en-US"/>
        </a:p>
      </dgm:t>
    </dgm:pt>
    <dgm:pt modelId="{2E3AD55B-15A6-4E82-B637-D2A8F8499583}" type="pres">
      <dgm:prSet presAssocID="{86536069-05A7-48D0-BD25-763764E32A84}" presName="hierChild4" presStyleCnt="0"/>
      <dgm:spPr/>
    </dgm:pt>
    <dgm:pt modelId="{45F1BF51-D598-4988-AF3A-A7576BEAD70A}" type="pres">
      <dgm:prSet presAssocID="{8FE75E7B-99B8-49F4-A9CF-FA460FE84411}" presName="Name10" presStyleLbl="parChTrans1D2" presStyleIdx="1" presStyleCnt="2"/>
      <dgm:spPr/>
      <dgm:t>
        <a:bodyPr/>
        <a:lstStyle/>
        <a:p>
          <a:endParaRPr lang="en-US"/>
        </a:p>
      </dgm:t>
    </dgm:pt>
    <dgm:pt modelId="{1B164A16-1EC6-400A-A991-A055D2FE5763}" type="pres">
      <dgm:prSet presAssocID="{CE4A74FC-97F4-496B-AD74-1E307D118283}" presName="hierRoot2" presStyleCnt="0"/>
      <dgm:spPr/>
    </dgm:pt>
    <dgm:pt modelId="{CFFB2D3C-1C2E-4FAA-B7DE-18687A622C20}" type="pres">
      <dgm:prSet presAssocID="{CE4A74FC-97F4-496B-AD74-1E307D118283}" presName="composite2" presStyleCnt="0"/>
      <dgm:spPr/>
    </dgm:pt>
    <dgm:pt modelId="{077CA6E0-8AB2-4500-BC3A-73B7DCCE3BA4}" type="pres">
      <dgm:prSet presAssocID="{CE4A74FC-97F4-496B-AD74-1E307D118283}" presName="image2" presStyleLbl="node2" presStyleIdx="1" presStyleCnt="2"/>
      <dgm:spPr>
        <a:blipFill>
          <a:blip xmlns:r="http://schemas.openxmlformats.org/officeDocument/2006/relationships" r:embed="rId5">
            <a:extLst>
              <a:ext uri="{28A0092B-C50C-407E-A947-70E740481C1C}">
                <a14:useLocalDpi xmlns:a14="http://schemas.microsoft.com/office/drawing/2010/main" val="0"/>
              </a:ext>
            </a:extLst>
          </a:blip>
          <a:srcRect/>
          <a:stretch>
            <a:fillRect l="-7000" r="-7000"/>
          </a:stretch>
        </a:blipFill>
      </dgm:spPr>
    </dgm:pt>
    <dgm:pt modelId="{6BAC08F1-0299-4C78-8D7F-33A5369E444B}" type="pres">
      <dgm:prSet presAssocID="{CE4A74FC-97F4-496B-AD74-1E307D118283}" presName="text2" presStyleLbl="revTx" presStyleIdx="4" presStyleCnt="6">
        <dgm:presLayoutVars>
          <dgm:chPref val="3"/>
        </dgm:presLayoutVars>
      </dgm:prSet>
      <dgm:spPr/>
      <dgm:t>
        <a:bodyPr/>
        <a:lstStyle/>
        <a:p>
          <a:endParaRPr lang="en-US"/>
        </a:p>
      </dgm:t>
    </dgm:pt>
    <dgm:pt modelId="{1D96A7B2-8F74-4D28-944B-31944B2B1D83}" type="pres">
      <dgm:prSet presAssocID="{CE4A74FC-97F4-496B-AD74-1E307D118283}" presName="hierChild3" presStyleCnt="0"/>
      <dgm:spPr/>
    </dgm:pt>
    <dgm:pt modelId="{BB928E52-2A78-4260-8038-2EE3B409A72A}" type="pres">
      <dgm:prSet presAssocID="{DA9539D8-3A8C-42EE-9EE2-79E32C06501F}" presName="Name17" presStyleLbl="parChTrans1D3" presStyleIdx="2" presStyleCnt="3"/>
      <dgm:spPr/>
      <dgm:t>
        <a:bodyPr/>
        <a:lstStyle/>
        <a:p>
          <a:endParaRPr lang="en-US"/>
        </a:p>
      </dgm:t>
    </dgm:pt>
    <dgm:pt modelId="{B082DEA0-3540-4648-BFE1-61F18409EE5F}" type="pres">
      <dgm:prSet presAssocID="{CC682C3C-FF84-4377-9575-F8C0C9ACFFAA}" presName="hierRoot3" presStyleCnt="0"/>
      <dgm:spPr/>
    </dgm:pt>
    <dgm:pt modelId="{01B9AC69-64F9-4EF1-8D95-2261C89675B2}" type="pres">
      <dgm:prSet presAssocID="{CC682C3C-FF84-4377-9575-F8C0C9ACFFAA}" presName="composite3" presStyleCnt="0"/>
      <dgm:spPr/>
    </dgm:pt>
    <dgm:pt modelId="{736E4731-E1A5-4697-B667-BD7F021E99FD}" type="pres">
      <dgm:prSet presAssocID="{CC682C3C-FF84-4377-9575-F8C0C9ACFFAA}" presName="image3" presStyleLbl="node3" presStyleIdx="2" presStyleCnt="3"/>
      <dgm:spPr>
        <a:blipFill>
          <a:blip xmlns:r="http://schemas.openxmlformats.org/officeDocument/2006/relationships" r:embed="rId6">
            <a:extLst>
              <a:ext uri="{28A0092B-C50C-407E-A947-70E740481C1C}">
                <a14:useLocalDpi xmlns:a14="http://schemas.microsoft.com/office/drawing/2010/main" val="0"/>
              </a:ext>
            </a:extLst>
          </a:blip>
          <a:srcRect/>
          <a:stretch>
            <a:fillRect l="-14000" r="-14000"/>
          </a:stretch>
        </a:blipFill>
      </dgm:spPr>
    </dgm:pt>
    <dgm:pt modelId="{BBEBA313-CA3E-4F39-B6BA-A77DEF379629}" type="pres">
      <dgm:prSet presAssocID="{CC682C3C-FF84-4377-9575-F8C0C9ACFFAA}" presName="text3" presStyleLbl="revTx" presStyleIdx="5" presStyleCnt="6">
        <dgm:presLayoutVars>
          <dgm:chPref val="3"/>
        </dgm:presLayoutVars>
      </dgm:prSet>
      <dgm:spPr/>
      <dgm:t>
        <a:bodyPr/>
        <a:lstStyle/>
        <a:p>
          <a:endParaRPr lang="en-US"/>
        </a:p>
      </dgm:t>
    </dgm:pt>
    <dgm:pt modelId="{B697CC0E-DA38-4B2C-AA6F-28EE179873F3}" type="pres">
      <dgm:prSet presAssocID="{CC682C3C-FF84-4377-9575-F8C0C9ACFFAA}" presName="hierChild4" presStyleCnt="0"/>
      <dgm:spPr/>
    </dgm:pt>
  </dgm:ptLst>
  <dgm:cxnLst>
    <dgm:cxn modelId="{49D3858B-3FB3-4E3E-965C-A3BB10FEC7DB}" type="presOf" srcId="{41120DB0-17FB-441D-85FE-F14C44C691E8}" destId="{9692E805-51F0-498F-9F61-AB4B90E65F6F}" srcOrd="0" destOrd="0" presId="urn:microsoft.com/office/officeart/2009/layout/CirclePictureHierarchy"/>
    <dgm:cxn modelId="{1596D147-D0F2-402B-A4B0-38C93088E27D}" srcId="{CE4A74FC-97F4-496B-AD74-1E307D118283}" destId="{CC682C3C-FF84-4377-9575-F8C0C9ACFFAA}" srcOrd="0" destOrd="0" parTransId="{DA9539D8-3A8C-42EE-9EE2-79E32C06501F}" sibTransId="{B955DB77-C48C-4429-A2A9-BCF0FDA2F1BE}"/>
    <dgm:cxn modelId="{7DE5EF28-C435-4747-A04D-CBB9E781ECEE}" srcId="{ACF53A03-13F1-433B-901F-FA3951789A20}" destId="{86536069-05A7-48D0-BD25-763764E32A84}" srcOrd="1" destOrd="0" parTransId="{A29872FA-E92A-4A48-96F0-E6CAF7FDE0FD}" sibTransId="{D7E901A0-32B1-49A7-90A8-712F32B10C71}"/>
    <dgm:cxn modelId="{7A55147C-5B21-43E4-9406-886E4A26AD1A}" type="presOf" srcId="{86536069-05A7-48D0-BD25-763764E32A84}" destId="{CEB7B310-67A1-46AC-A859-17CF0E19B946}" srcOrd="0" destOrd="0" presId="urn:microsoft.com/office/officeart/2009/layout/CirclePictureHierarchy"/>
    <dgm:cxn modelId="{C7FF0968-A45F-4034-A8B9-8A7701DA671A}" srcId="{41120DB0-17FB-441D-85FE-F14C44C691E8}" destId="{CE4A74FC-97F4-496B-AD74-1E307D118283}" srcOrd="1" destOrd="0" parTransId="{8FE75E7B-99B8-49F4-A9CF-FA460FE84411}" sibTransId="{464D6131-A07E-4179-8EAF-7CADBCB0534D}"/>
    <dgm:cxn modelId="{7AC4A186-1148-49A0-B357-6EA8FFE1E2D4}" srcId="{6B13B31B-8223-4A0D-A0C5-A7C1C27E33E1}" destId="{41120DB0-17FB-441D-85FE-F14C44C691E8}" srcOrd="0" destOrd="0" parTransId="{2A46E20C-71C2-45CD-87E7-9B9CCD956050}" sibTransId="{ADF03E3C-A6C1-4F0F-87E5-28E0DC3FC5FB}"/>
    <dgm:cxn modelId="{4E054D80-0EA7-4DC0-A688-79ABBACA046F}" type="presOf" srcId="{CE4A74FC-97F4-496B-AD74-1E307D118283}" destId="{6BAC08F1-0299-4C78-8D7F-33A5369E444B}" srcOrd="0" destOrd="0" presId="urn:microsoft.com/office/officeart/2009/layout/CirclePictureHierarchy"/>
    <dgm:cxn modelId="{25AFAA85-79D3-417B-8272-A4F763389219}" type="presOf" srcId="{26363EB5-F179-4FD8-8495-3A73CC7BC49D}" destId="{5108DE4B-F3E7-4F91-8B6A-B14CF8B6A090}" srcOrd="0" destOrd="0" presId="urn:microsoft.com/office/officeart/2009/layout/CirclePictureHierarchy"/>
    <dgm:cxn modelId="{82A48CFC-1C07-4876-82FB-1E7627852DB9}" type="presOf" srcId="{CC682C3C-FF84-4377-9575-F8C0C9ACFFAA}" destId="{BBEBA313-CA3E-4F39-B6BA-A77DEF379629}" srcOrd="0" destOrd="0" presId="urn:microsoft.com/office/officeart/2009/layout/CirclePictureHierarchy"/>
    <dgm:cxn modelId="{8C9C7536-4CB9-4AC6-AF8D-9ABA0BE4FE52}" type="presOf" srcId="{A29872FA-E92A-4A48-96F0-E6CAF7FDE0FD}" destId="{6CADF47D-E07C-46F6-9CC1-5FE1CE4828F8}" srcOrd="0" destOrd="0" presId="urn:microsoft.com/office/officeart/2009/layout/CirclePictureHierarchy"/>
    <dgm:cxn modelId="{EB8695C1-4899-4E6C-ABFC-A186DB491E4D}" srcId="{ACF53A03-13F1-433B-901F-FA3951789A20}" destId="{2ACE6D30-E9C0-4CB5-84D2-4EA4653C539B}" srcOrd="0" destOrd="0" parTransId="{C5A75E0D-3DB2-4D81-8CFA-811401DD8AE7}" sibTransId="{7EDA58E6-6BDA-42C8-9983-F41B8DCB656B}"/>
    <dgm:cxn modelId="{42162446-D1D8-41E8-8CBA-B80CFCA5A3B0}" type="presOf" srcId="{6B13B31B-8223-4A0D-A0C5-A7C1C27E33E1}" destId="{920B6B33-2CD8-4708-B3D8-6AA5C6EFD48B}" srcOrd="0" destOrd="0" presId="urn:microsoft.com/office/officeart/2009/layout/CirclePictureHierarchy"/>
    <dgm:cxn modelId="{2BE6489C-0720-434D-B988-02F551D36A88}" type="presOf" srcId="{8FE75E7B-99B8-49F4-A9CF-FA460FE84411}" destId="{45F1BF51-D598-4988-AF3A-A7576BEAD70A}" srcOrd="0" destOrd="0" presId="urn:microsoft.com/office/officeart/2009/layout/CirclePictureHierarchy"/>
    <dgm:cxn modelId="{B5CCE6CE-7696-46D3-920B-8A6D887EB304}" type="presOf" srcId="{ACF53A03-13F1-433B-901F-FA3951789A20}" destId="{AD46A5B5-63F1-4439-95E6-4973408A9ECF}" srcOrd="0" destOrd="0" presId="urn:microsoft.com/office/officeart/2009/layout/CirclePictureHierarchy"/>
    <dgm:cxn modelId="{CC6EACEE-42D4-4E11-B151-F0E5CDC37D23}" srcId="{41120DB0-17FB-441D-85FE-F14C44C691E8}" destId="{ACF53A03-13F1-433B-901F-FA3951789A20}" srcOrd="0" destOrd="0" parTransId="{26363EB5-F179-4FD8-8495-3A73CC7BC49D}" sibTransId="{0DA53479-D75A-4DE9-9A84-5E18CA02D26C}"/>
    <dgm:cxn modelId="{4A2CEEEF-5EEE-42B7-A7CA-2CEF5160D273}" type="presOf" srcId="{2ACE6D30-E9C0-4CB5-84D2-4EA4653C539B}" destId="{F246ACC7-58C6-4FA0-8A81-EED07A199CFE}" srcOrd="0" destOrd="0" presId="urn:microsoft.com/office/officeart/2009/layout/CirclePictureHierarchy"/>
    <dgm:cxn modelId="{EB951A85-C4A0-42B6-9609-4876B7368C74}" type="presOf" srcId="{DA9539D8-3A8C-42EE-9EE2-79E32C06501F}" destId="{BB928E52-2A78-4260-8038-2EE3B409A72A}" srcOrd="0" destOrd="0" presId="urn:microsoft.com/office/officeart/2009/layout/CirclePictureHierarchy"/>
    <dgm:cxn modelId="{20D3C18C-9E30-45DA-8613-85BC6BEA6E68}" type="presOf" srcId="{C5A75E0D-3DB2-4D81-8CFA-811401DD8AE7}" destId="{B8B98AB8-4A94-405A-8FFE-7625636FE4D6}" srcOrd="0" destOrd="0" presId="urn:microsoft.com/office/officeart/2009/layout/CirclePictureHierarchy"/>
    <dgm:cxn modelId="{E8F09964-C835-423E-9B93-34512DAFB0D3}" type="presParOf" srcId="{920B6B33-2CD8-4708-B3D8-6AA5C6EFD48B}" destId="{E48D2F2C-E5DE-47A0-8D9C-F226997CF2D2}" srcOrd="0" destOrd="0" presId="urn:microsoft.com/office/officeart/2009/layout/CirclePictureHierarchy"/>
    <dgm:cxn modelId="{C5882930-2BE2-45BA-86EB-7134F1039334}" type="presParOf" srcId="{E48D2F2C-E5DE-47A0-8D9C-F226997CF2D2}" destId="{6A597DDA-A986-4917-A119-71F8454C3954}" srcOrd="0" destOrd="0" presId="urn:microsoft.com/office/officeart/2009/layout/CirclePictureHierarchy"/>
    <dgm:cxn modelId="{EB5EC2FB-70A1-410E-B0FD-1B3116107CE2}" type="presParOf" srcId="{6A597DDA-A986-4917-A119-71F8454C3954}" destId="{8BC7D08F-D7B7-4BA1-8B4E-0E1C669C59E6}" srcOrd="0" destOrd="0" presId="urn:microsoft.com/office/officeart/2009/layout/CirclePictureHierarchy"/>
    <dgm:cxn modelId="{E5B06A8C-170F-42C0-9BEE-54338CA0F2B7}" type="presParOf" srcId="{6A597DDA-A986-4917-A119-71F8454C3954}" destId="{9692E805-51F0-498F-9F61-AB4B90E65F6F}" srcOrd="1" destOrd="0" presId="urn:microsoft.com/office/officeart/2009/layout/CirclePictureHierarchy"/>
    <dgm:cxn modelId="{CF21DD0C-474E-4E50-9167-7AA69D2D7A9E}" type="presParOf" srcId="{E48D2F2C-E5DE-47A0-8D9C-F226997CF2D2}" destId="{EFDA3EAA-C768-464A-BB4C-BDDFEC8761B8}" srcOrd="1" destOrd="0" presId="urn:microsoft.com/office/officeart/2009/layout/CirclePictureHierarchy"/>
    <dgm:cxn modelId="{AA209ADE-35E0-4F99-A11B-1B8D2A1C4DBD}" type="presParOf" srcId="{EFDA3EAA-C768-464A-BB4C-BDDFEC8761B8}" destId="{5108DE4B-F3E7-4F91-8B6A-B14CF8B6A090}" srcOrd="0" destOrd="0" presId="urn:microsoft.com/office/officeart/2009/layout/CirclePictureHierarchy"/>
    <dgm:cxn modelId="{7E8C41AD-55E4-468B-9001-79A9F5C431CA}" type="presParOf" srcId="{EFDA3EAA-C768-464A-BB4C-BDDFEC8761B8}" destId="{28EE614C-6355-41D1-89D8-C06D14EE4C04}" srcOrd="1" destOrd="0" presId="urn:microsoft.com/office/officeart/2009/layout/CirclePictureHierarchy"/>
    <dgm:cxn modelId="{575C43E7-1FDD-46FF-BA2B-219CD6D96DF1}" type="presParOf" srcId="{28EE614C-6355-41D1-89D8-C06D14EE4C04}" destId="{BCFD1AB5-C7EF-4BDA-891E-8C23940F9108}" srcOrd="0" destOrd="0" presId="urn:microsoft.com/office/officeart/2009/layout/CirclePictureHierarchy"/>
    <dgm:cxn modelId="{136EEA60-F09A-4364-BC52-33FB00F2B425}" type="presParOf" srcId="{BCFD1AB5-C7EF-4BDA-891E-8C23940F9108}" destId="{8D7B7305-9DDF-4EA8-BD16-183BB7EB9688}" srcOrd="0" destOrd="0" presId="urn:microsoft.com/office/officeart/2009/layout/CirclePictureHierarchy"/>
    <dgm:cxn modelId="{33282E5F-4E46-493F-9EB5-EB09168EBE3D}" type="presParOf" srcId="{BCFD1AB5-C7EF-4BDA-891E-8C23940F9108}" destId="{AD46A5B5-63F1-4439-95E6-4973408A9ECF}" srcOrd="1" destOrd="0" presId="urn:microsoft.com/office/officeart/2009/layout/CirclePictureHierarchy"/>
    <dgm:cxn modelId="{82132A90-AB45-4F31-9502-9D3018D10FBB}" type="presParOf" srcId="{28EE614C-6355-41D1-89D8-C06D14EE4C04}" destId="{A277E3CD-9EA4-4467-90C2-AF6E179AE2DB}" srcOrd="1" destOrd="0" presId="urn:microsoft.com/office/officeart/2009/layout/CirclePictureHierarchy"/>
    <dgm:cxn modelId="{C12C7C6E-CA92-4084-A4DF-9FA407ECEEBC}" type="presParOf" srcId="{A277E3CD-9EA4-4467-90C2-AF6E179AE2DB}" destId="{B8B98AB8-4A94-405A-8FFE-7625636FE4D6}" srcOrd="0" destOrd="0" presId="urn:microsoft.com/office/officeart/2009/layout/CirclePictureHierarchy"/>
    <dgm:cxn modelId="{1CF88E8D-BE91-4D14-9F33-57F2CA6BDB93}" type="presParOf" srcId="{A277E3CD-9EA4-4467-90C2-AF6E179AE2DB}" destId="{EB9D78D8-A935-4EFB-BA5F-C2CF2BAD3039}" srcOrd="1" destOrd="0" presId="urn:microsoft.com/office/officeart/2009/layout/CirclePictureHierarchy"/>
    <dgm:cxn modelId="{0655D4E0-1DC3-45E4-88E0-46FBF2D440A7}" type="presParOf" srcId="{EB9D78D8-A935-4EFB-BA5F-C2CF2BAD3039}" destId="{520282EC-7695-4E33-A7AC-6FDA3D291892}" srcOrd="0" destOrd="0" presId="urn:microsoft.com/office/officeart/2009/layout/CirclePictureHierarchy"/>
    <dgm:cxn modelId="{CF5589A1-7886-47F7-89AF-1FF7A41633B2}" type="presParOf" srcId="{520282EC-7695-4E33-A7AC-6FDA3D291892}" destId="{E97BAEFA-F239-40AB-986E-323B8A0C0C7F}" srcOrd="0" destOrd="0" presId="urn:microsoft.com/office/officeart/2009/layout/CirclePictureHierarchy"/>
    <dgm:cxn modelId="{6EFC63C6-9678-4700-A78A-5AEC868A6AD7}" type="presParOf" srcId="{520282EC-7695-4E33-A7AC-6FDA3D291892}" destId="{F246ACC7-58C6-4FA0-8A81-EED07A199CFE}" srcOrd="1" destOrd="0" presId="urn:microsoft.com/office/officeart/2009/layout/CirclePictureHierarchy"/>
    <dgm:cxn modelId="{55442CA3-7F97-41D3-8097-7690F1165EB5}" type="presParOf" srcId="{EB9D78D8-A935-4EFB-BA5F-C2CF2BAD3039}" destId="{327E2580-7C4F-422F-9B3C-87E02AF469BA}" srcOrd="1" destOrd="0" presId="urn:microsoft.com/office/officeart/2009/layout/CirclePictureHierarchy"/>
    <dgm:cxn modelId="{3CD33523-9940-4334-93BF-B9A0F4DBD00D}" type="presParOf" srcId="{A277E3CD-9EA4-4467-90C2-AF6E179AE2DB}" destId="{6CADF47D-E07C-46F6-9CC1-5FE1CE4828F8}" srcOrd="2" destOrd="0" presId="urn:microsoft.com/office/officeart/2009/layout/CirclePictureHierarchy"/>
    <dgm:cxn modelId="{F27268FE-BBC5-41BB-85E6-8FE144F87EBC}" type="presParOf" srcId="{A277E3CD-9EA4-4467-90C2-AF6E179AE2DB}" destId="{A03D4789-BBC1-4B63-BFD6-A504C1378CD3}" srcOrd="3" destOrd="0" presId="urn:microsoft.com/office/officeart/2009/layout/CirclePictureHierarchy"/>
    <dgm:cxn modelId="{5F2012F3-CB22-47B7-A39E-B3897D67D900}" type="presParOf" srcId="{A03D4789-BBC1-4B63-BFD6-A504C1378CD3}" destId="{6EEADDD8-68FC-4549-BCAA-83E0A18CEFA4}" srcOrd="0" destOrd="0" presId="urn:microsoft.com/office/officeart/2009/layout/CirclePictureHierarchy"/>
    <dgm:cxn modelId="{8044111F-6E02-454D-9F56-8C8736DD8A02}" type="presParOf" srcId="{6EEADDD8-68FC-4549-BCAA-83E0A18CEFA4}" destId="{FEF1BF37-9EF5-47D6-BFDA-FBAE4C60421B}" srcOrd="0" destOrd="0" presId="urn:microsoft.com/office/officeart/2009/layout/CirclePictureHierarchy"/>
    <dgm:cxn modelId="{F0CAA2C2-7C63-4BF5-A567-DE1B2148D5E4}" type="presParOf" srcId="{6EEADDD8-68FC-4549-BCAA-83E0A18CEFA4}" destId="{CEB7B310-67A1-46AC-A859-17CF0E19B946}" srcOrd="1" destOrd="0" presId="urn:microsoft.com/office/officeart/2009/layout/CirclePictureHierarchy"/>
    <dgm:cxn modelId="{C3F5C5F9-CFAB-438F-AE40-6127B61AD8AD}" type="presParOf" srcId="{A03D4789-BBC1-4B63-BFD6-A504C1378CD3}" destId="{2E3AD55B-15A6-4E82-B637-D2A8F8499583}" srcOrd="1" destOrd="0" presId="urn:microsoft.com/office/officeart/2009/layout/CirclePictureHierarchy"/>
    <dgm:cxn modelId="{B8988D19-4E94-4B36-B76E-413897966C49}" type="presParOf" srcId="{EFDA3EAA-C768-464A-BB4C-BDDFEC8761B8}" destId="{45F1BF51-D598-4988-AF3A-A7576BEAD70A}" srcOrd="2" destOrd="0" presId="urn:microsoft.com/office/officeart/2009/layout/CirclePictureHierarchy"/>
    <dgm:cxn modelId="{3A3A59CC-BF31-4FED-81A9-4F9AE22219DC}" type="presParOf" srcId="{EFDA3EAA-C768-464A-BB4C-BDDFEC8761B8}" destId="{1B164A16-1EC6-400A-A991-A055D2FE5763}" srcOrd="3" destOrd="0" presId="urn:microsoft.com/office/officeart/2009/layout/CirclePictureHierarchy"/>
    <dgm:cxn modelId="{7465B30F-765E-4E76-9FCA-83AB61501F89}" type="presParOf" srcId="{1B164A16-1EC6-400A-A991-A055D2FE5763}" destId="{CFFB2D3C-1C2E-4FAA-B7DE-18687A622C20}" srcOrd="0" destOrd="0" presId="urn:microsoft.com/office/officeart/2009/layout/CirclePictureHierarchy"/>
    <dgm:cxn modelId="{42A55A41-7E74-45F9-A08D-3F62816DC657}" type="presParOf" srcId="{CFFB2D3C-1C2E-4FAA-B7DE-18687A622C20}" destId="{077CA6E0-8AB2-4500-BC3A-73B7DCCE3BA4}" srcOrd="0" destOrd="0" presId="urn:microsoft.com/office/officeart/2009/layout/CirclePictureHierarchy"/>
    <dgm:cxn modelId="{6919F6B3-737E-4706-B064-766926E9FA78}" type="presParOf" srcId="{CFFB2D3C-1C2E-4FAA-B7DE-18687A622C20}" destId="{6BAC08F1-0299-4C78-8D7F-33A5369E444B}" srcOrd="1" destOrd="0" presId="urn:microsoft.com/office/officeart/2009/layout/CirclePictureHierarchy"/>
    <dgm:cxn modelId="{6A800094-BC74-406D-BA23-00A12E27EE54}" type="presParOf" srcId="{1B164A16-1EC6-400A-A991-A055D2FE5763}" destId="{1D96A7B2-8F74-4D28-944B-31944B2B1D83}" srcOrd="1" destOrd="0" presId="urn:microsoft.com/office/officeart/2009/layout/CirclePictureHierarchy"/>
    <dgm:cxn modelId="{CA03F4E3-F72F-40FE-B65C-C0599ECC0321}" type="presParOf" srcId="{1D96A7B2-8F74-4D28-944B-31944B2B1D83}" destId="{BB928E52-2A78-4260-8038-2EE3B409A72A}" srcOrd="0" destOrd="0" presId="urn:microsoft.com/office/officeart/2009/layout/CirclePictureHierarchy"/>
    <dgm:cxn modelId="{33A58DD0-2B9E-4D4A-B99D-E7A0FC5F2E1A}" type="presParOf" srcId="{1D96A7B2-8F74-4D28-944B-31944B2B1D83}" destId="{B082DEA0-3540-4648-BFE1-61F18409EE5F}" srcOrd="1" destOrd="0" presId="urn:microsoft.com/office/officeart/2009/layout/CirclePictureHierarchy"/>
    <dgm:cxn modelId="{023AB13D-28F1-472A-922B-B56B659CD907}" type="presParOf" srcId="{B082DEA0-3540-4648-BFE1-61F18409EE5F}" destId="{01B9AC69-64F9-4EF1-8D95-2261C89675B2}" srcOrd="0" destOrd="0" presId="urn:microsoft.com/office/officeart/2009/layout/CirclePictureHierarchy"/>
    <dgm:cxn modelId="{AA35A92D-05FE-4169-B538-BD1709AA54CE}" type="presParOf" srcId="{01B9AC69-64F9-4EF1-8D95-2261C89675B2}" destId="{736E4731-E1A5-4697-B667-BD7F021E99FD}" srcOrd="0" destOrd="0" presId="urn:microsoft.com/office/officeart/2009/layout/CirclePictureHierarchy"/>
    <dgm:cxn modelId="{5A1DF712-0E6A-4275-9B1F-34A4E0695141}" type="presParOf" srcId="{01B9AC69-64F9-4EF1-8D95-2261C89675B2}" destId="{BBEBA313-CA3E-4F39-B6BA-A77DEF379629}" srcOrd="1" destOrd="0" presId="urn:microsoft.com/office/officeart/2009/layout/CirclePictureHierarchy"/>
    <dgm:cxn modelId="{2D05FB7F-2CFF-4982-AF84-0360169B88A1}" type="presParOf" srcId="{B082DEA0-3540-4648-BFE1-61F18409EE5F}" destId="{B697CC0E-DA38-4B2C-AA6F-28EE179873F3}"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2A677-B032-455B-889B-AF56A3B5854C}" type="datetimeFigureOut">
              <a:rPr lang="en-US" smtClean="0"/>
              <a:t>6/23/2014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4001B1-5C5F-4AB3-ACF3-58FF5CE385F6}" type="slidenum">
              <a:rPr lang="en-US" smtClean="0"/>
              <a:t>‹#›</a:t>
            </a:fld>
            <a:endParaRPr lang="en-US"/>
          </a:p>
        </p:txBody>
      </p:sp>
    </p:spTree>
    <p:extLst>
      <p:ext uri="{BB962C8B-B14F-4D97-AF65-F5344CB8AC3E}">
        <p14:creationId xmlns:p14="http://schemas.microsoft.com/office/powerpoint/2010/main" val="22174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a global company, with resellers in various geographies, capable of supporting global companies in their global deployments. Our software has been deployed &amp; used in a number of countries around the world</a:t>
            </a:r>
            <a:endParaRPr lang="en-US" dirty="0"/>
          </a:p>
        </p:txBody>
      </p:sp>
      <p:sp>
        <p:nvSpPr>
          <p:cNvPr id="4" name="Slide Number Placeholder 3"/>
          <p:cNvSpPr>
            <a:spLocks noGrp="1"/>
          </p:cNvSpPr>
          <p:nvPr>
            <p:ph type="sldNum" sz="quarter" idx="10"/>
          </p:nvPr>
        </p:nvSpPr>
        <p:spPr/>
        <p:txBody>
          <a:bodyPr/>
          <a:lstStyle/>
          <a:p>
            <a:fld id="{5A4001B1-5C5F-4AB3-ACF3-58FF5CE385F6}" type="slidenum">
              <a:rPr lang="en-US" smtClean="0"/>
              <a:t>6</a:t>
            </a:fld>
            <a:endParaRPr lang="en-US"/>
          </a:p>
        </p:txBody>
      </p:sp>
    </p:spTree>
    <p:extLst>
      <p:ext uri="{BB962C8B-B14F-4D97-AF65-F5344CB8AC3E}">
        <p14:creationId xmlns:p14="http://schemas.microsoft.com/office/powerpoint/2010/main" val="2883608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one</a:t>
            </a:r>
            <a:r>
              <a:rPr lang="en-US" baseline="0" dirty="0" smtClean="0"/>
              <a:t> of these typical problems are you most concerned about or trying to solve?</a:t>
            </a:r>
            <a:endParaRPr lang="en-US" dirty="0"/>
          </a:p>
        </p:txBody>
      </p:sp>
      <p:sp>
        <p:nvSpPr>
          <p:cNvPr id="4" name="Slide Number Placeholder 3"/>
          <p:cNvSpPr>
            <a:spLocks noGrp="1"/>
          </p:cNvSpPr>
          <p:nvPr>
            <p:ph type="sldNum" sz="quarter" idx="10"/>
          </p:nvPr>
        </p:nvSpPr>
        <p:spPr/>
        <p:txBody>
          <a:bodyPr/>
          <a:lstStyle/>
          <a:p>
            <a:fld id="{5A4001B1-5C5F-4AB3-ACF3-58FF5CE385F6}" type="slidenum">
              <a:rPr lang="en-US" smtClean="0"/>
              <a:t>7</a:t>
            </a:fld>
            <a:endParaRPr lang="en-US"/>
          </a:p>
        </p:txBody>
      </p:sp>
    </p:spTree>
    <p:extLst>
      <p:ext uri="{BB962C8B-B14F-4D97-AF65-F5344CB8AC3E}">
        <p14:creationId xmlns:p14="http://schemas.microsoft.com/office/powerpoint/2010/main" val="502917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of rationale for mobile</a:t>
            </a:r>
            <a:r>
              <a:rPr lang="en-US" baseline="0" dirty="0" smtClean="0"/>
              <a:t> data capture projects. While this is an average across many industries &amp; companies, can you afford to incur these types of costs for much longer? Mention our ROI tool that we will showcase at the end that can give them their specific process cost/KPIs. Mention how analysis/reporting comes after all this and may or may not be accurate/immediate/useful</a:t>
            </a:r>
            <a:endParaRPr lang="en-US" dirty="0"/>
          </a:p>
        </p:txBody>
      </p:sp>
      <p:sp>
        <p:nvSpPr>
          <p:cNvPr id="4" name="Slide Number Placeholder 3"/>
          <p:cNvSpPr>
            <a:spLocks noGrp="1"/>
          </p:cNvSpPr>
          <p:nvPr>
            <p:ph type="sldNum" sz="quarter" idx="10"/>
          </p:nvPr>
        </p:nvSpPr>
        <p:spPr/>
        <p:txBody>
          <a:bodyPr/>
          <a:lstStyle/>
          <a:p>
            <a:fld id="{5A4001B1-5C5F-4AB3-ACF3-58FF5CE385F6}" type="slidenum">
              <a:rPr lang="en-US" smtClean="0"/>
              <a:t>8</a:t>
            </a:fld>
            <a:endParaRPr lang="en-US"/>
          </a:p>
        </p:txBody>
      </p:sp>
    </p:spTree>
    <p:extLst>
      <p:ext uri="{BB962C8B-B14F-4D97-AF65-F5344CB8AC3E}">
        <p14:creationId xmlns:p14="http://schemas.microsoft.com/office/powerpoint/2010/main" val="1063484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Designer – like </a:t>
            </a:r>
            <a:r>
              <a:rPr lang="en-US" dirty="0" err="1" smtClean="0"/>
              <a:t>Powerpoint</a:t>
            </a:r>
            <a:r>
              <a:rPr lang="en-US" dirty="0" smtClean="0"/>
              <a:t>; </a:t>
            </a:r>
            <a:r>
              <a:rPr lang="en-US" dirty="0" err="1" smtClean="0"/>
              <a:t>FormBridge</a:t>
            </a:r>
            <a:r>
              <a:rPr lang="en-US" baseline="0" dirty="0" smtClean="0"/>
              <a:t> for </a:t>
            </a:r>
            <a:r>
              <a:rPr lang="en-US" baseline="0" dirty="0" err="1" smtClean="0"/>
              <a:t>Mi</a:t>
            </a:r>
            <a:r>
              <a:rPr lang="en-US" baseline="0" dirty="0" smtClean="0"/>
              <a:t>-Forms allows conversion into </a:t>
            </a:r>
            <a:r>
              <a:rPr lang="en-US" baseline="0" dirty="0" err="1" smtClean="0"/>
              <a:t>Mi</a:t>
            </a:r>
            <a:r>
              <a:rPr lang="en-US" baseline="0" dirty="0" smtClean="0"/>
              <a:t>-Forms format from Word, PDF, </a:t>
            </a:r>
            <a:r>
              <a:rPr lang="en-US" baseline="0" dirty="0" err="1" smtClean="0"/>
              <a:t>Infopath</a:t>
            </a:r>
            <a:r>
              <a:rPr lang="en-US" baseline="0" dirty="0" smtClean="0"/>
              <a:t> etc. etc.</a:t>
            </a:r>
          </a:p>
          <a:p>
            <a:r>
              <a:rPr lang="en-US" baseline="0" dirty="0" smtClean="0"/>
              <a:t>Server – 4 roles</a:t>
            </a:r>
          </a:p>
          <a:p>
            <a:pPr marL="228600" indent="-228600">
              <a:buAutoNum type="arabicParenR"/>
            </a:pPr>
            <a:r>
              <a:rPr lang="en-US" baseline="0" dirty="0" smtClean="0"/>
              <a:t>Version control &amp; updates (automatic)</a:t>
            </a:r>
          </a:p>
          <a:p>
            <a:pPr marL="228600" indent="-228600">
              <a:buAutoNum type="arabicParenR"/>
            </a:pPr>
            <a:r>
              <a:rPr lang="en-US" baseline="0" dirty="0" smtClean="0"/>
              <a:t>User management (compatible with AD out of the box)</a:t>
            </a:r>
          </a:p>
          <a:p>
            <a:pPr marL="228600" indent="-228600">
              <a:buAutoNum type="arabicParenR"/>
            </a:pPr>
            <a:r>
              <a:rPr lang="en-US" baseline="0" dirty="0" smtClean="0"/>
              <a:t>Authentication (compatible with AD out of the box)</a:t>
            </a:r>
          </a:p>
          <a:p>
            <a:pPr marL="228600" indent="-228600">
              <a:buAutoNum type="arabicParenR"/>
            </a:pPr>
            <a:r>
              <a:rPr lang="en-US" baseline="0" dirty="0" smtClean="0"/>
              <a:t>Workflow (approval routing, based on group membership &amp; queues)</a:t>
            </a:r>
          </a:p>
          <a:p>
            <a:pPr marL="228600" indent="-228600">
              <a:buAutoNum type="arabicParenR"/>
            </a:pPr>
            <a:endParaRPr lang="en-US" baseline="0" dirty="0" smtClean="0"/>
          </a:p>
          <a:p>
            <a:pPr marL="0" indent="0">
              <a:buNone/>
            </a:pPr>
            <a:r>
              <a:rPr lang="en-US" baseline="0" dirty="0" smtClean="0"/>
              <a:t>Offline – data lookups also possible using our new data replicator module that replicates a SQL Lite DB to any device for reference info; can also lookup from a CSV file traveling with the form</a:t>
            </a:r>
            <a:endParaRPr lang="en-US" dirty="0"/>
          </a:p>
        </p:txBody>
      </p:sp>
      <p:sp>
        <p:nvSpPr>
          <p:cNvPr id="4" name="Slide Number Placeholder 3"/>
          <p:cNvSpPr>
            <a:spLocks noGrp="1"/>
          </p:cNvSpPr>
          <p:nvPr>
            <p:ph type="sldNum" sz="quarter" idx="10"/>
          </p:nvPr>
        </p:nvSpPr>
        <p:spPr/>
        <p:txBody>
          <a:bodyPr/>
          <a:lstStyle/>
          <a:p>
            <a:fld id="{5A4001B1-5C5F-4AB3-ACF3-58FF5CE385F6}" type="slidenum">
              <a:rPr lang="en-US" smtClean="0"/>
              <a:t>15</a:t>
            </a:fld>
            <a:endParaRPr lang="en-US"/>
          </a:p>
        </p:txBody>
      </p:sp>
    </p:spTree>
    <p:extLst>
      <p:ext uri="{BB962C8B-B14F-4D97-AF65-F5344CB8AC3E}">
        <p14:creationId xmlns:p14="http://schemas.microsoft.com/office/powerpoint/2010/main" val="34228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not a commodity purchase; the vendor you buy from should be fully vested in your project(s), highly responsive, proactive and have proven themselves before solving customer problems and being rated highly for it</a:t>
            </a:r>
            <a:endParaRPr lang="en-US" dirty="0"/>
          </a:p>
        </p:txBody>
      </p:sp>
      <p:sp>
        <p:nvSpPr>
          <p:cNvPr id="4" name="Slide Number Placeholder 3"/>
          <p:cNvSpPr>
            <a:spLocks noGrp="1"/>
          </p:cNvSpPr>
          <p:nvPr>
            <p:ph type="sldNum" sz="quarter" idx="10"/>
          </p:nvPr>
        </p:nvSpPr>
        <p:spPr/>
        <p:txBody>
          <a:bodyPr/>
          <a:lstStyle/>
          <a:p>
            <a:fld id="{5A4001B1-5C5F-4AB3-ACF3-58FF5CE385F6}" type="slidenum">
              <a:rPr lang="en-US" smtClean="0"/>
              <a:t>24</a:t>
            </a:fld>
            <a:endParaRPr lang="en-US"/>
          </a:p>
        </p:txBody>
      </p:sp>
    </p:spTree>
    <p:extLst>
      <p:ext uri="{BB962C8B-B14F-4D97-AF65-F5344CB8AC3E}">
        <p14:creationId xmlns:p14="http://schemas.microsoft.com/office/powerpoint/2010/main" val="2733476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4001B1-5C5F-4AB3-ACF3-58FF5CE385F6}" type="slidenum">
              <a:rPr lang="en-US" smtClean="0"/>
              <a:t>34</a:t>
            </a:fld>
            <a:endParaRPr lang="en-US"/>
          </a:p>
        </p:txBody>
      </p:sp>
    </p:spTree>
    <p:extLst>
      <p:ext uri="{BB962C8B-B14F-4D97-AF65-F5344CB8AC3E}">
        <p14:creationId xmlns:p14="http://schemas.microsoft.com/office/powerpoint/2010/main" val="40463485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8BB29D-3FB3-457C-BFE6-FE9C38A117CD}"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49160-1434-47B9-9D3E-C52786C99D7C}"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6673"/>
          <a:stretch/>
        </p:blipFill>
        <p:spPr>
          <a:xfrm>
            <a:off x="734603" y="5885149"/>
            <a:ext cx="4413504" cy="972851"/>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r="27110" b="5015"/>
          <a:stretch/>
        </p:blipFill>
        <p:spPr>
          <a:xfrm>
            <a:off x="4953000" y="3937000"/>
            <a:ext cx="7239000" cy="2933700"/>
          </a:xfrm>
          <a:prstGeom prst="rect">
            <a:avLst/>
          </a:prstGeom>
        </p:spPr>
      </p:pic>
      <p:sp>
        <p:nvSpPr>
          <p:cNvPr id="9" name="TextBox 8"/>
          <p:cNvSpPr txBox="1"/>
          <p:nvPr userDrawn="1"/>
        </p:nvSpPr>
        <p:spPr>
          <a:xfrm>
            <a:off x="346218" y="6599252"/>
            <a:ext cx="2367643" cy="461665"/>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174F7E"/>
                </a:solidFill>
                <a:latin typeface="Baron Neue" panose="020B0000000000000000" pitchFamily="34" charset="0"/>
              </a:rPr>
              <a:t>www.mi-corporation.com</a:t>
            </a:r>
          </a:p>
          <a:p>
            <a:pPr algn="ctr"/>
            <a:endParaRPr lang="en-US" sz="1200" dirty="0">
              <a:solidFill>
                <a:srgbClr val="174F7E"/>
              </a:solidFill>
            </a:endParaRPr>
          </a:p>
        </p:txBody>
      </p:sp>
    </p:spTree>
    <p:extLst>
      <p:ext uri="{BB962C8B-B14F-4D97-AF65-F5344CB8AC3E}">
        <p14:creationId xmlns:p14="http://schemas.microsoft.com/office/powerpoint/2010/main" val="837395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8BB29D-3FB3-457C-BFE6-FE9C38A117CD}" type="datetimeFigureOut">
              <a:rPr lang="en-US" smtClean="0"/>
              <a:t>6/23/2014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49160-1434-47B9-9D3E-C52786C99D7C}" type="slidenum">
              <a:rPr lang="en-US" smtClean="0"/>
              <a:t>‹#›</a:t>
            </a:fld>
            <a:endParaRPr lang="en-US"/>
          </a:p>
        </p:txBody>
      </p:sp>
    </p:spTree>
    <p:extLst>
      <p:ext uri="{BB962C8B-B14F-4D97-AF65-F5344CB8AC3E}">
        <p14:creationId xmlns:p14="http://schemas.microsoft.com/office/powerpoint/2010/main" val="1666727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8BB29D-3FB3-457C-BFE6-FE9C38A117CD}" type="datetimeFigureOut">
              <a:rPr lang="en-US" smtClean="0"/>
              <a:t>6/23/2014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49160-1434-47B9-9D3E-C52786C99D7C}" type="slidenum">
              <a:rPr lang="en-US" smtClean="0"/>
              <a:t>‹#›</a:t>
            </a:fld>
            <a:endParaRPr lang="en-US"/>
          </a:p>
        </p:txBody>
      </p:sp>
    </p:spTree>
    <p:extLst>
      <p:ext uri="{BB962C8B-B14F-4D97-AF65-F5344CB8AC3E}">
        <p14:creationId xmlns:p14="http://schemas.microsoft.com/office/powerpoint/2010/main" val="3317016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BB29D-3FB3-457C-BFE6-FE9C38A117CD}"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49160-1434-47B9-9D3E-C52786C99D7C}" type="slidenum">
              <a:rPr lang="en-US" smtClean="0"/>
              <a:t>‹#›</a:t>
            </a:fld>
            <a:endParaRPr lang="en-US"/>
          </a:p>
        </p:txBody>
      </p:sp>
    </p:spTree>
    <p:extLst>
      <p:ext uri="{BB962C8B-B14F-4D97-AF65-F5344CB8AC3E}">
        <p14:creationId xmlns:p14="http://schemas.microsoft.com/office/powerpoint/2010/main" val="3178015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BB29D-3FB3-457C-BFE6-FE9C38A117CD}"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49160-1434-47B9-9D3E-C52786C99D7C}" type="slidenum">
              <a:rPr lang="en-US" smtClean="0"/>
              <a:t>‹#›</a:t>
            </a:fld>
            <a:endParaRPr lang="en-US"/>
          </a:p>
        </p:txBody>
      </p:sp>
    </p:spTree>
    <p:extLst>
      <p:ext uri="{BB962C8B-B14F-4D97-AF65-F5344CB8AC3E}">
        <p14:creationId xmlns:p14="http://schemas.microsoft.com/office/powerpoint/2010/main" val="1766966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6673"/>
          <a:stretch/>
        </p:blipFill>
        <p:spPr>
          <a:xfrm>
            <a:off x="10471502" y="6498802"/>
            <a:ext cx="1632816" cy="359915"/>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r="27110" b="5015"/>
          <a:stretch/>
        </p:blipFill>
        <p:spPr>
          <a:xfrm>
            <a:off x="4965526" y="5474222"/>
            <a:ext cx="7239000" cy="13589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BB29D-3FB3-457C-BFE6-FE9C38A117CD}"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449160-1434-47B9-9D3E-C52786C99D7C}" type="slidenum">
              <a:rPr lang="en-US" smtClean="0"/>
              <a:t>‹#›</a:t>
            </a:fld>
            <a:endParaRPr lang="en-US"/>
          </a:p>
        </p:txBody>
      </p:sp>
    </p:spTree>
    <p:extLst>
      <p:ext uri="{BB962C8B-B14F-4D97-AF65-F5344CB8AC3E}">
        <p14:creationId xmlns:p14="http://schemas.microsoft.com/office/powerpoint/2010/main" val="3556946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8BB29D-3FB3-457C-BFE6-FE9C38A117CD}"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49160-1434-47B9-9D3E-C52786C99D7C}" type="slidenum">
              <a:rPr lang="en-US" smtClean="0"/>
              <a:t>‹#›</a:t>
            </a:fld>
            <a:endParaRPr lang="en-US"/>
          </a:p>
        </p:txBody>
      </p:sp>
      <p:sp>
        <p:nvSpPr>
          <p:cNvPr id="11" name="Rectangle 10"/>
          <p:cNvSpPr/>
          <p:nvPr userDrawn="1"/>
        </p:nvSpPr>
        <p:spPr>
          <a:xfrm>
            <a:off x="0" y="5617326"/>
            <a:ext cx="12192000" cy="1240674"/>
          </a:xfrm>
          <a:prstGeom prst="rect">
            <a:avLst/>
          </a:prstGeom>
          <a:solidFill>
            <a:srgbClr val="174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4329561" y="6508358"/>
            <a:ext cx="2860221" cy="477054"/>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0" dirty="0" smtClean="0">
                <a:solidFill>
                  <a:schemeClr val="bg1"/>
                </a:solidFill>
                <a:latin typeface="Baron Neue" panose="020B0000000000000000" pitchFamily="34" charset="0"/>
              </a:rPr>
              <a:t>www.mi-corporation.com</a:t>
            </a:r>
          </a:p>
          <a:p>
            <a:pPr algn="ctr"/>
            <a:endParaRPr lang="en-US" sz="1200" dirty="0">
              <a:solidFill>
                <a:schemeClr val="bg1"/>
              </a:solidFill>
              <a:latin typeface="Baron Neue" panose="020B0000000000000000"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97052" y="5521737"/>
            <a:ext cx="4925241" cy="1199738"/>
          </a:xfrm>
          <a:prstGeom prst="rect">
            <a:avLst/>
          </a:prstGeom>
        </p:spPr>
      </p:pic>
    </p:spTree>
    <p:extLst>
      <p:ext uri="{BB962C8B-B14F-4D97-AF65-F5344CB8AC3E}">
        <p14:creationId xmlns:p14="http://schemas.microsoft.com/office/powerpoint/2010/main" val="81505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68BB29D-3FB3-457C-BFE6-FE9C38A117CD}"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449160-1434-47B9-9D3E-C52786C99D7C}" type="slidenum">
              <a:rPr lang="en-US" smtClean="0"/>
              <a:t>‹#›</a:t>
            </a:fld>
            <a:endParaRPr lang="en-US"/>
          </a:p>
        </p:txBody>
      </p:sp>
      <p:sp>
        <p:nvSpPr>
          <p:cNvPr id="8" name="Rectangle 7"/>
          <p:cNvSpPr/>
          <p:nvPr userDrawn="1"/>
        </p:nvSpPr>
        <p:spPr>
          <a:xfrm>
            <a:off x="0" y="6311900"/>
            <a:ext cx="12192000" cy="546100"/>
          </a:xfrm>
          <a:prstGeom prst="rect">
            <a:avLst/>
          </a:prstGeom>
          <a:solidFill>
            <a:srgbClr val="174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4860486" y="6605174"/>
            <a:ext cx="2367643" cy="415498"/>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bg1"/>
                </a:solidFill>
                <a:latin typeface="Baron Neue" panose="020B0000000000000000" pitchFamily="34" charset="0"/>
              </a:rPr>
              <a:t>www.mi-corporation.com</a:t>
            </a:r>
          </a:p>
          <a:p>
            <a:pPr algn="ctr"/>
            <a:endParaRPr lang="en-US" sz="1100" dirty="0">
              <a:solidFill>
                <a:schemeClr val="bg1"/>
              </a:solidFill>
              <a:latin typeface="Baron Neue" panose="020B0000000000000000"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7781" y="6236029"/>
            <a:ext cx="2243159" cy="546411"/>
          </a:xfrm>
          <a:prstGeom prst="rect">
            <a:avLst/>
          </a:prstGeom>
        </p:spPr>
      </p:pic>
    </p:spTree>
    <p:extLst>
      <p:ext uri="{BB962C8B-B14F-4D97-AF65-F5344CB8AC3E}">
        <p14:creationId xmlns:p14="http://schemas.microsoft.com/office/powerpoint/2010/main" val="87367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8BB29D-3FB3-457C-BFE6-FE9C38A117CD}" type="datetimeFigureOut">
              <a:rPr lang="en-US" smtClean="0"/>
              <a:t>6/23/2014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49160-1434-47B9-9D3E-C52786C99D7C}" type="slidenum">
              <a:rPr lang="en-US" smtClean="0"/>
              <a:t>‹#›</a:t>
            </a:fld>
            <a:endParaRPr lang="en-US"/>
          </a:p>
        </p:txBody>
      </p:sp>
    </p:spTree>
    <p:extLst>
      <p:ext uri="{BB962C8B-B14F-4D97-AF65-F5344CB8AC3E}">
        <p14:creationId xmlns:p14="http://schemas.microsoft.com/office/powerpoint/2010/main" val="367829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8BB29D-3FB3-457C-BFE6-FE9C38A117CD}" type="datetimeFigureOut">
              <a:rPr lang="en-US" smtClean="0"/>
              <a:t>6/23/2014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449160-1434-47B9-9D3E-C52786C99D7C}" type="slidenum">
              <a:rPr lang="en-US" smtClean="0"/>
              <a:t>‹#›</a:t>
            </a:fld>
            <a:endParaRPr lang="en-US"/>
          </a:p>
        </p:txBody>
      </p:sp>
    </p:spTree>
    <p:extLst>
      <p:ext uri="{BB962C8B-B14F-4D97-AF65-F5344CB8AC3E}">
        <p14:creationId xmlns:p14="http://schemas.microsoft.com/office/powerpoint/2010/main" val="699541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8BB29D-3FB3-457C-BFE6-FE9C38A117CD}" type="datetimeFigureOut">
              <a:rPr lang="en-US" smtClean="0"/>
              <a:t>6/23/2014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449160-1434-47B9-9D3E-C52786C99D7C}" type="slidenum">
              <a:rPr lang="en-US" smtClean="0"/>
              <a:t>‹#›</a:t>
            </a:fld>
            <a:endParaRPr lang="en-US"/>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r="27110" b="5015"/>
          <a:stretch/>
        </p:blipFill>
        <p:spPr>
          <a:xfrm>
            <a:off x="4953000" y="3937000"/>
            <a:ext cx="7239000" cy="2933700"/>
          </a:xfrm>
          <a:prstGeom prst="rect">
            <a:avLst/>
          </a:prstGeom>
        </p:spPr>
      </p:pic>
    </p:spTree>
    <p:extLst>
      <p:ext uri="{BB962C8B-B14F-4D97-AF65-F5344CB8AC3E}">
        <p14:creationId xmlns:p14="http://schemas.microsoft.com/office/powerpoint/2010/main" val="2180359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8BB29D-3FB3-457C-BFE6-FE9C38A117CD}"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49160-1434-47B9-9D3E-C52786C99D7C}" type="slidenum">
              <a:rPr lang="en-US" smtClean="0"/>
              <a:t>‹#›</a:t>
            </a:fld>
            <a:endParaRPr lang="en-US"/>
          </a:p>
        </p:txBody>
      </p:sp>
    </p:spTree>
    <p:extLst>
      <p:ext uri="{BB962C8B-B14F-4D97-AF65-F5344CB8AC3E}">
        <p14:creationId xmlns:p14="http://schemas.microsoft.com/office/powerpoint/2010/main" val="1094006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8BB29D-3FB3-457C-BFE6-FE9C38A117CD}" type="datetimeFigureOut">
              <a:rPr lang="en-US" smtClean="0"/>
              <a:t>6/23/2014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449160-1434-47B9-9D3E-C52786C99D7C}" type="slidenum">
              <a:rPr lang="en-US" smtClean="0"/>
              <a:t>‹#›</a:t>
            </a:fld>
            <a:endParaRPr lang="en-US"/>
          </a:p>
        </p:txBody>
      </p:sp>
    </p:spTree>
    <p:extLst>
      <p:ext uri="{BB962C8B-B14F-4D97-AF65-F5344CB8AC3E}">
        <p14:creationId xmlns:p14="http://schemas.microsoft.com/office/powerpoint/2010/main" val="3047945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8BB29D-3FB3-457C-BFE6-FE9C38A117CD}" type="datetimeFigureOut">
              <a:rPr lang="en-US" smtClean="0"/>
              <a:t>6/23/2014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49160-1434-47B9-9D3E-C52786C99D7C}" type="slidenum">
              <a:rPr lang="en-US" smtClean="0"/>
              <a:t>‹#›</a:t>
            </a:fld>
            <a:endParaRPr lang="en-US"/>
          </a:p>
        </p:txBody>
      </p:sp>
    </p:spTree>
    <p:extLst>
      <p:ext uri="{BB962C8B-B14F-4D97-AF65-F5344CB8AC3E}">
        <p14:creationId xmlns:p14="http://schemas.microsoft.com/office/powerpoint/2010/main" val="126491029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4" r:id="rId4"/>
    <p:sldLayoutId id="2147483652" r:id="rId5"/>
    <p:sldLayoutId id="2147483653" r:id="rId6"/>
    <p:sldLayoutId id="2147483654" r:id="rId7"/>
    <p:sldLayoutId id="2147483651"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hyperlink" Target="mailto:gpandiyan@mi-corporation.com" TargetMode="Externa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3.png"/><Relationship Id="rId26" Type="http://schemas.openxmlformats.org/officeDocument/2006/relationships/image" Target="../media/image71.png"/><Relationship Id="rId3" Type="http://schemas.openxmlformats.org/officeDocument/2006/relationships/image" Target="../media/image48.jpeg"/><Relationship Id="rId21" Type="http://schemas.openxmlformats.org/officeDocument/2006/relationships/image" Target="../media/image66.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png"/><Relationship Id="rId25" Type="http://schemas.openxmlformats.org/officeDocument/2006/relationships/image" Target="../media/image70.png"/><Relationship Id="rId2" Type="http://schemas.openxmlformats.org/officeDocument/2006/relationships/notesSlide" Target="../notesSlides/notesSlide4.xml"/><Relationship Id="rId16" Type="http://schemas.openxmlformats.org/officeDocument/2006/relationships/image" Target="../media/image61.png"/><Relationship Id="rId20" Type="http://schemas.openxmlformats.org/officeDocument/2006/relationships/image" Target="../media/image65.png"/><Relationship Id="rId29" Type="http://schemas.openxmlformats.org/officeDocument/2006/relationships/image" Target="../media/image74.jpe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24" Type="http://schemas.openxmlformats.org/officeDocument/2006/relationships/image" Target="../media/image69.png"/><Relationship Id="rId5" Type="http://schemas.openxmlformats.org/officeDocument/2006/relationships/image" Target="../media/image50.png"/><Relationship Id="rId15" Type="http://schemas.openxmlformats.org/officeDocument/2006/relationships/image" Target="../media/image60.png"/><Relationship Id="rId23" Type="http://schemas.openxmlformats.org/officeDocument/2006/relationships/image" Target="../media/image68.png"/><Relationship Id="rId28" Type="http://schemas.openxmlformats.org/officeDocument/2006/relationships/image" Target="../media/image73.jpeg"/><Relationship Id="rId10" Type="http://schemas.openxmlformats.org/officeDocument/2006/relationships/image" Target="../media/image55.png"/><Relationship Id="rId19" Type="http://schemas.openxmlformats.org/officeDocument/2006/relationships/image" Target="../media/image64.png"/><Relationship Id="rId31" Type="http://schemas.openxmlformats.org/officeDocument/2006/relationships/image" Target="../media/image76.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 Id="rId22" Type="http://schemas.openxmlformats.org/officeDocument/2006/relationships/image" Target="../media/image67.gif"/><Relationship Id="rId27" Type="http://schemas.openxmlformats.org/officeDocument/2006/relationships/image" Target="../media/image72.jpeg"/><Relationship Id="rId30" Type="http://schemas.openxmlformats.org/officeDocument/2006/relationships/image" Target="../media/image75.png"/></Relationships>
</file>

<file path=ppt/slides/_rels/slide16.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18" Type="http://schemas.openxmlformats.org/officeDocument/2006/relationships/image" Target="../media/image93.png"/><Relationship Id="rId3" Type="http://schemas.openxmlformats.org/officeDocument/2006/relationships/image" Target="../media/image78.png"/><Relationship Id="rId21" Type="http://schemas.openxmlformats.org/officeDocument/2006/relationships/image" Target="../media/image96.png"/><Relationship Id="rId7" Type="http://schemas.openxmlformats.org/officeDocument/2006/relationships/image" Target="../media/image82.jpeg"/><Relationship Id="rId12" Type="http://schemas.openxmlformats.org/officeDocument/2006/relationships/image" Target="../media/image87.png"/><Relationship Id="rId17" Type="http://schemas.openxmlformats.org/officeDocument/2006/relationships/image" Target="../media/image92.png"/><Relationship Id="rId2" Type="http://schemas.openxmlformats.org/officeDocument/2006/relationships/image" Target="../media/image77.png"/><Relationship Id="rId16" Type="http://schemas.openxmlformats.org/officeDocument/2006/relationships/image" Target="../media/image91.png"/><Relationship Id="rId20"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5" Type="http://schemas.openxmlformats.org/officeDocument/2006/relationships/image" Target="../media/image90.png"/><Relationship Id="rId10" Type="http://schemas.openxmlformats.org/officeDocument/2006/relationships/image" Target="../media/image85.png"/><Relationship Id="rId19" Type="http://schemas.openxmlformats.org/officeDocument/2006/relationships/image" Target="../media/image94.png"/><Relationship Id="rId4" Type="http://schemas.openxmlformats.org/officeDocument/2006/relationships/image" Target="../media/image79.png"/><Relationship Id="rId9" Type="http://schemas.openxmlformats.org/officeDocument/2006/relationships/image" Target="../media/image84.png"/><Relationship Id="rId14" Type="http://schemas.openxmlformats.org/officeDocument/2006/relationships/image" Target="../media/image89.png"/><Relationship Id="rId22" Type="http://schemas.openxmlformats.org/officeDocument/2006/relationships/image" Target="../media/image97.png"/></Relationships>
</file>

<file path=ppt/slides/_rels/slide1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101.png"/></Relationships>
</file>

<file path=ppt/slides/_rels/slide19.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4.png"/><Relationship Id="rId7"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2.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26.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hyperlink" Target="mailto:gpandiyan@mi-corporation.com" TargetMode="External"/><Relationship Id="rId2" Type="http://schemas.openxmlformats.org/officeDocument/2006/relationships/hyperlink" Target="http://www.mi-corporation.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jpe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image" Target="../media/image13.png"/><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jpeg"/><Relationship Id="rId15" Type="http://schemas.openxmlformats.org/officeDocument/2006/relationships/image" Target="../media/image26.pn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12"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38.png"/><Relationship Id="rId5" Type="http://schemas.openxmlformats.org/officeDocument/2006/relationships/image" Target="../media/image32.jpeg"/><Relationship Id="rId10" Type="http://schemas.openxmlformats.org/officeDocument/2006/relationships/image" Target="../media/image37.png"/><Relationship Id="rId4" Type="http://schemas.openxmlformats.org/officeDocument/2006/relationships/image" Target="../media/image31.jpeg"/><Relationship Id="rId9" Type="http://schemas.openxmlformats.org/officeDocument/2006/relationships/image" Target="../media/image36.jpeg"/></Relationships>
</file>

<file path=ppt/slides/_rels/slide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5671"/>
            <a:ext cx="9144000" cy="2387600"/>
          </a:xfrm>
        </p:spPr>
        <p:txBody>
          <a:bodyPr>
            <a:normAutofit fontScale="90000"/>
          </a:bodyPr>
          <a:lstStyle/>
          <a:p>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900" dirty="0" smtClean="0">
                <a:latin typeface="+mn-lt"/>
              </a:rPr>
              <a:t>Mobile Inspection Software </a:t>
            </a:r>
            <a:br>
              <a:rPr lang="en-US" sz="4900" dirty="0" smtClean="0">
                <a:latin typeface="+mn-lt"/>
              </a:rPr>
            </a:br>
            <a:r>
              <a:rPr lang="en-US" sz="3600" i="1" dirty="0" smtClean="0">
                <a:latin typeface="+mn-lt"/>
              </a:rPr>
              <a:t>by </a:t>
            </a:r>
            <a:r>
              <a:rPr lang="en-US" sz="3600" i="1" dirty="0" err="1" smtClean="0">
                <a:latin typeface="+mn-lt"/>
              </a:rPr>
              <a:t>Mi</a:t>
            </a:r>
            <a:r>
              <a:rPr lang="en-US" sz="3600" i="1" dirty="0" smtClean="0">
                <a:latin typeface="+mn-lt"/>
              </a:rPr>
              <a:t>-Corporation</a:t>
            </a:r>
            <a:r>
              <a:rPr lang="en-US" sz="4400" dirty="0" smtClean="0">
                <a:latin typeface="+mn-lt"/>
              </a:rPr>
              <a:t>:</a:t>
            </a:r>
            <a:br>
              <a:rPr lang="en-US" sz="4400" dirty="0" smtClean="0">
                <a:latin typeface="+mn-lt"/>
              </a:rPr>
            </a:br>
            <a:r>
              <a:rPr lang="en-US" sz="4400" dirty="0" smtClean="0"/>
              <a:t>Overview &amp; Live Demo</a:t>
            </a:r>
            <a:br>
              <a:rPr lang="en-US" sz="4400" dirty="0" smtClean="0"/>
            </a:br>
            <a:endParaRPr lang="en-US" sz="4400" dirty="0"/>
          </a:p>
        </p:txBody>
      </p:sp>
      <p:sp>
        <p:nvSpPr>
          <p:cNvPr id="3" name="Subtitle 2"/>
          <p:cNvSpPr>
            <a:spLocks noGrp="1"/>
          </p:cNvSpPr>
          <p:nvPr>
            <p:ph type="subTitle" idx="1"/>
          </p:nvPr>
        </p:nvSpPr>
        <p:spPr>
          <a:xfrm>
            <a:off x="1524000" y="2981832"/>
            <a:ext cx="9144000" cy="1655762"/>
          </a:xfrm>
        </p:spPr>
        <p:txBody>
          <a:bodyPr/>
          <a:lstStyle/>
          <a:p>
            <a:r>
              <a:rPr lang="en-US" dirty="0" smtClean="0"/>
              <a:t>Gautham Pandiyan</a:t>
            </a:r>
            <a:r>
              <a:rPr lang="en-US" dirty="0"/>
              <a:t/>
            </a:r>
            <a:br>
              <a:rPr lang="en-US" dirty="0"/>
            </a:br>
            <a:r>
              <a:rPr lang="en-US" dirty="0" smtClean="0">
                <a:hlinkClick r:id="rId2"/>
              </a:rPr>
              <a:t>gpandiyan@mi-corporation.com</a:t>
            </a:r>
            <a:r>
              <a:rPr lang="en-US" dirty="0" smtClean="0"/>
              <a:t> </a:t>
            </a:r>
            <a:br>
              <a:rPr lang="en-US" dirty="0" smtClean="0"/>
            </a:br>
            <a:r>
              <a:rPr lang="en-US" dirty="0" smtClean="0"/>
              <a:t>919-259-4124</a:t>
            </a:r>
          </a:p>
        </p:txBody>
      </p:sp>
      <p:pic>
        <p:nvPicPr>
          <p:cNvPr id="4"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r="11079"/>
          <a:stretch/>
        </p:blipFill>
        <p:spPr bwMode="auto">
          <a:xfrm>
            <a:off x="0" y="3175921"/>
            <a:ext cx="1761693"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2" descr="https://encrypted-tbn0.google.com/images?q=tbn:ANd9GcTvk_Sb4IhvNHN2XygQeGAJSq_5ErlOouwrmTmmm7Q8qvNIUEJ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0" y="1925277"/>
            <a:ext cx="1665779" cy="1213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20" descr="G337105092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330" y="552961"/>
            <a:ext cx="801687" cy="1052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pic>
      <p:pic>
        <p:nvPicPr>
          <p:cNvPr id="7" name="Picture 19" descr="epadinknoback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2397" y="4961431"/>
            <a:ext cx="1296987" cy="1112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3" descr="F5_right_form3_pen.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4954449"/>
            <a:ext cx="1703638" cy="1213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11216" y="4322297"/>
            <a:ext cx="999604" cy="1275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9"/>
          <a:stretch>
            <a:fillRect/>
          </a:stretch>
        </p:blipFill>
        <p:spPr>
          <a:xfrm>
            <a:off x="9963414" y="1974713"/>
            <a:ext cx="1915413" cy="2332374"/>
          </a:xfrm>
          <a:prstGeom prst="rect">
            <a:avLst/>
          </a:prstGeom>
        </p:spPr>
      </p:pic>
    </p:spTree>
    <p:extLst>
      <p:ext uri="{BB962C8B-B14F-4D97-AF65-F5344CB8AC3E}">
        <p14:creationId xmlns:p14="http://schemas.microsoft.com/office/powerpoint/2010/main" val="812414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027"/>
            <a:ext cx="11353800" cy="1325563"/>
          </a:xfrm>
        </p:spPr>
        <p:txBody>
          <a:bodyPr/>
          <a:lstStyle/>
          <a:p>
            <a:r>
              <a:rPr lang="en-US" dirty="0" smtClean="0"/>
              <a:t>What is Mobile Inspection Software (MISM)?</a:t>
            </a:r>
            <a:endParaRPr lang="en-US" dirty="0"/>
          </a:p>
        </p:txBody>
      </p:sp>
      <p:sp>
        <p:nvSpPr>
          <p:cNvPr id="4" name="Text Box 13"/>
          <p:cNvSpPr txBox="1">
            <a:spLocks noChangeArrowheads="1"/>
          </p:cNvSpPr>
          <p:nvPr/>
        </p:nvSpPr>
        <p:spPr bwMode="auto">
          <a:xfrm>
            <a:off x="640671" y="1202121"/>
            <a:ext cx="9278393" cy="6001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50000"/>
              </a:spcBef>
            </a:pPr>
            <a:r>
              <a:rPr lang="en-US" sz="2800" dirty="0" smtClean="0">
                <a:latin typeface="+mn-lt"/>
              </a:rPr>
              <a:t>End-to-End Software System that allows organizations to digitize their field inspection process from the field to the dashboards/reports/analytics</a:t>
            </a:r>
          </a:p>
          <a:p>
            <a:pPr>
              <a:spcBef>
                <a:spcPct val="50000"/>
              </a:spcBef>
              <a:buFontTx/>
              <a:buChar char="•"/>
            </a:pPr>
            <a:endParaRPr lang="en-US" sz="2000" dirty="0" smtClean="0">
              <a:latin typeface="+mn-lt"/>
            </a:endParaRPr>
          </a:p>
          <a:p>
            <a:pPr>
              <a:spcBef>
                <a:spcPct val="50000"/>
              </a:spcBef>
              <a:buFontTx/>
              <a:buChar char="•"/>
            </a:pPr>
            <a:r>
              <a:rPr lang="en-US" sz="2000" dirty="0" smtClean="0">
                <a:latin typeface="+mn-lt"/>
              </a:rPr>
              <a:t>Send out to an inspector to perform an inspection</a:t>
            </a:r>
          </a:p>
          <a:p>
            <a:pPr>
              <a:spcBef>
                <a:spcPct val="50000"/>
              </a:spcBef>
              <a:buFontTx/>
              <a:buChar char="•"/>
            </a:pPr>
            <a:r>
              <a:rPr lang="en-US" sz="2000" dirty="0" smtClean="0">
                <a:latin typeface="+mn-lt"/>
              </a:rPr>
              <a:t>Provide historical data on past inspections or reference info (even offline)</a:t>
            </a:r>
            <a:endParaRPr lang="en-US" sz="2000" dirty="0">
              <a:latin typeface="+mn-lt"/>
            </a:endParaRPr>
          </a:p>
          <a:p>
            <a:pPr>
              <a:spcBef>
                <a:spcPct val="50000"/>
              </a:spcBef>
              <a:buFontTx/>
              <a:buChar char="•"/>
            </a:pPr>
            <a:r>
              <a:rPr lang="en-US" sz="2000" dirty="0" smtClean="0">
                <a:latin typeface="+mn-lt"/>
              </a:rPr>
              <a:t>Pre-populate fields on the inspection form to save inspectors time</a:t>
            </a:r>
            <a:endParaRPr lang="en-US" sz="2000" dirty="0">
              <a:latin typeface="+mn-lt"/>
            </a:endParaRPr>
          </a:p>
          <a:p>
            <a:pPr>
              <a:spcBef>
                <a:spcPct val="50000"/>
              </a:spcBef>
              <a:buFontTx/>
              <a:buChar char="•"/>
            </a:pPr>
            <a:r>
              <a:rPr lang="en-US" sz="2000" dirty="0" smtClean="0">
                <a:latin typeface="+mn-lt"/>
              </a:rPr>
              <a:t>Collection of rich multimedia data (photos, GPS, barcodes, RFID etc.)</a:t>
            </a:r>
          </a:p>
          <a:p>
            <a:pPr>
              <a:spcBef>
                <a:spcPct val="50000"/>
              </a:spcBef>
              <a:buFontTx/>
              <a:buChar char="•"/>
            </a:pPr>
            <a:r>
              <a:rPr lang="en-US" sz="2000" dirty="0" smtClean="0">
                <a:latin typeface="+mn-lt"/>
              </a:rPr>
              <a:t>Submission of inspection data to supervisors for approval workflow</a:t>
            </a:r>
          </a:p>
          <a:p>
            <a:pPr>
              <a:spcBef>
                <a:spcPct val="50000"/>
              </a:spcBef>
              <a:buFontTx/>
              <a:buChar char="•"/>
            </a:pPr>
            <a:r>
              <a:rPr lang="en-US" sz="2000" dirty="0" smtClean="0">
                <a:latin typeface="+mn-lt"/>
              </a:rPr>
              <a:t>Export of approved data in near real-time to preconfigured database </a:t>
            </a:r>
          </a:p>
          <a:p>
            <a:pPr lvl="1">
              <a:spcBef>
                <a:spcPct val="50000"/>
              </a:spcBef>
              <a:buFontTx/>
              <a:buChar char="•"/>
            </a:pPr>
            <a:r>
              <a:rPr lang="en-US" sz="2000" dirty="0" smtClean="0">
                <a:latin typeface="+mn-lt"/>
              </a:rPr>
              <a:t>Includes preconfigured reports, charts, graphs, dashboards</a:t>
            </a:r>
            <a:endParaRPr lang="en-US" sz="2000" dirty="0">
              <a:latin typeface="+mn-lt"/>
            </a:endParaRPr>
          </a:p>
          <a:p>
            <a:pPr>
              <a:spcBef>
                <a:spcPct val="50000"/>
              </a:spcBef>
              <a:buFontTx/>
              <a:buChar char="•"/>
            </a:pPr>
            <a:endParaRPr lang="en-US" sz="2000" dirty="0">
              <a:latin typeface="+mn-lt"/>
            </a:endParaRPr>
          </a:p>
          <a:p>
            <a:pPr>
              <a:spcBef>
                <a:spcPct val="50000"/>
              </a:spcBef>
              <a:buFontTx/>
              <a:buChar char="•"/>
            </a:pPr>
            <a:endParaRPr lang="en-US" sz="2000" dirty="0">
              <a:latin typeface="+mn-lt"/>
            </a:endParaRPr>
          </a:p>
        </p:txBody>
      </p:sp>
      <p:pic>
        <p:nvPicPr>
          <p:cNvPr id="3" name="Picture 2"/>
          <p:cNvPicPr>
            <a:picLocks noChangeAspect="1"/>
          </p:cNvPicPr>
          <p:nvPr/>
        </p:nvPicPr>
        <p:blipFill>
          <a:blip r:embed="rId2"/>
          <a:stretch>
            <a:fillRect/>
          </a:stretch>
        </p:blipFill>
        <p:spPr>
          <a:xfrm>
            <a:off x="8656321" y="4020284"/>
            <a:ext cx="3351916" cy="1393406"/>
          </a:xfrm>
          <a:prstGeom prst="rect">
            <a:avLst/>
          </a:prstGeom>
        </p:spPr>
      </p:pic>
      <p:pic>
        <p:nvPicPr>
          <p:cNvPr id="12" name="Content Placeholder 14" descr="anydata.gif"/>
          <p:cNvPicPr>
            <a:picLocks noGrp="1" noChangeAspect="1"/>
          </p:cNvPicPr>
          <p:nvPr>
            <p:ph sz="half" idx="4294967295"/>
          </p:nvPr>
        </p:nvPicPr>
        <p:blipFill>
          <a:blip r:embed="rId3">
            <a:extLst>
              <a:ext uri="{28A0092B-C50C-407E-A947-70E740481C1C}">
                <a14:useLocalDpi xmlns:a14="http://schemas.microsoft.com/office/drawing/2010/main" val="0"/>
              </a:ext>
            </a:extLst>
          </a:blip>
          <a:srcRect t="-63284" b="-63284"/>
          <a:stretch>
            <a:fillRect/>
          </a:stretch>
        </p:blipFill>
        <p:spPr>
          <a:xfrm>
            <a:off x="8811967" y="1636037"/>
            <a:ext cx="2848458" cy="2786092"/>
          </a:xfrm>
          <a:prstGeom prst="rect">
            <a:avLst/>
          </a:prstGeom>
        </p:spPr>
      </p:pic>
    </p:spTree>
    <p:extLst>
      <p:ext uri="{BB962C8B-B14F-4D97-AF65-F5344CB8AC3E}">
        <p14:creationId xmlns:p14="http://schemas.microsoft.com/office/powerpoint/2010/main" val="263561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3360"/>
            <a:ext cx="10515600" cy="1325563"/>
          </a:xfrm>
        </p:spPr>
        <p:txBody>
          <a:bodyPr/>
          <a:lstStyle/>
          <a:p>
            <a:r>
              <a:rPr lang="en-US" dirty="0" smtClean="0"/>
              <a:t>Mobile Inspection Software Components</a:t>
            </a:r>
            <a:endParaRPr lang="en-US" dirty="0"/>
          </a:p>
        </p:txBody>
      </p:sp>
      <p:sp>
        <p:nvSpPr>
          <p:cNvPr id="3" name="Content Placeholder 2"/>
          <p:cNvSpPr>
            <a:spLocks noGrp="1"/>
          </p:cNvSpPr>
          <p:nvPr>
            <p:ph idx="1"/>
          </p:nvPr>
        </p:nvSpPr>
        <p:spPr>
          <a:xfrm>
            <a:off x="759827" y="1690688"/>
            <a:ext cx="10515600" cy="4351338"/>
          </a:xfrm>
        </p:spPr>
        <p:txBody>
          <a:bodyPr>
            <a:normAutofit lnSpcReduction="10000"/>
          </a:bodyPr>
          <a:lstStyle/>
          <a:p>
            <a:pPr>
              <a:spcBef>
                <a:spcPct val="50000"/>
              </a:spcBef>
              <a:buFontTx/>
              <a:buChar char="•"/>
            </a:pPr>
            <a:r>
              <a:rPr lang="en-US" sz="2200" dirty="0" err="1" smtClean="0"/>
              <a:t>Mi</a:t>
            </a:r>
            <a:r>
              <a:rPr lang="en-US" sz="2200" dirty="0" smtClean="0"/>
              <a:t>-Forms best-of-breed Mobile-Forms software for data collection &amp; processing</a:t>
            </a:r>
            <a:endParaRPr lang="en-US" sz="1800" dirty="0"/>
          </a:p>
          <a:p>
            <a:pPr lvl="1">
              <a:spcBef>
                <a:spcPct val="50000"/>
              </a:spcBef>
              <a:buFontTx/>
              <a:buChar char="•"/>
            </a:pPr>
            <a:r>
              <a:rPr lang="en-US" sz="1800" dirty="0" err="1"/>
              <a:t>Mi</a:t>
            </a:r>
            <a:r>
              <a:rPr lang="en-US" sz="1800" dirty="0"/>
              <a:t>-Forms WYSIWYG Designer for building forms (GUI)</a:t>
            </a:r>
          </a:p>
          <a:p>
            <a:pPr lvl="1">
              <a:spcBef>
                <a:spcPct val="50000"/>
              </a:spcBef>
              <a:buFontTx/>
              <a:buChar char="•"/>
            </a:pPr>
            <a:r>
              <a:rPr lang="en-US" sz="1800" dirty="0" err="1"/>
              <a:t>Mi</a:t>
            </a:r>
            <a:r>
              <a:rPr lang="en-US" sz="1800" dirty="0"/>
              <a:t>-Forms Client for capturing and validating data (Windows, iOS, Android, HTML5)  </a:t>
            </a:r>
          </a:p>
          <a:p>
            <a:pPr lvl="1">
              <a:spcBef>
                <a:spcPct val="50000"/>
              </a:spcBef>
              <a:buFontTx/>
              <a:buChar char="•"/>
            </a:pPr>
            <a:r>
              <a:rPr lang="en-US" sz="1800" dirty="0" err="1"/>
              <a:t>Mi</a:t>
            </a:r>
            <a:r>
              <a:rPr lang="en-US" sz="1800" dirty="0"/>
              <a:t>-Forms Server for information communication, administration  &amp; workflow</a:t>
            </a:r>
          </a:p>
          <a:p>
            <a:pPr lvl="1">
              <a:spcBef>
                <a:spcPct val="50000"/>
              </a:spcBef>
              <a:buFontTx/>
              <a:buChar char="•"/>
            </a:pPr>
            <a:r>
              <a:rPr lang="en-US" sz="1800" dirty="0"/>
              <a:t>Mi-Forms.NET SDK for customization, embedding within other apps, 3</a:t>
            </a:r>
            <a:r>
              <a:rPr lang="en-US" sz="1800" baseline="30000" dirty="0"/>
              <a:t>rd</a:t>
            </a:r>
            <a:r>
              <a:rPr lang="en-US" sz="1800" dirty="0"/>
              <a:t> party integrations</a:t>
            </a:r>
          </a:p>
          <a:p>
            <a:pPr>
              <a:spcBef>
                <a:spcPct val="50000"/>
              </a:spcBef>
              <a:buFontTx/>
              <a:buChar char="•"/>
            </a:pPr>
            <a:endParaRPr lang="en-US" sz="2200" dirty="0" smtClean="0"/>
          </a:p>
          <a:p>
            <a:pPr>
              <a:spcBef>
                <a:spcPct val="50000"/>
              </a:spcBef>
              <a:buFontTx/>
              <a:buChar char="•"/>
            </a:pPr>
            <a:r>
              <a:rPr lang="en-US" sz="2200" dirty="0" smtClean="0"/>
              <a:t>MISM Database Repository &amp; Dashboard</a:t>
            </a:r>
          </a:p>
          <a:p>
            <a:pPr lvl="1">
              <a:spcBef>
                <a:spcPct val="50000"/>
              </a:spcBef>
              <a:buFontTx/>
              <a:buChar char="•"/>
            </a:pPr>
            <a:r>
              <a:rPr lang="en-US" sz="1800" dirty="0" smtClean="0"/>
              <a:t>Database tables automatically configured when forms are designed</a:t>
            </a:r>
          </a:p>
          <a:p>
            <a:pPr lvl="1">
              <a:spcBef>
                <a:spcPct val="50000"/>
              </a:spcBef>
              <a:buFontTx/>
              <a:buChar char="•"/>
            </a:pPr>
            <a:r>
              <a:rPr lang="en-US" sz="1800" dirty="0" smtClean="0"/>
              <a:t>Pre-configured reports, charts, graphs</a:t>
            </a:r>
          </a:p>
          <a:p>
            <a:pPr lvl="1">
              <a:spcBef>
                <a:spcPct val="50000"/>
              </a:spcBef>
              <a:buFontTx/>
              <a:buChar char="•"/>
            </a:pPr>
            <a:r>
              <a:rPr lang="en-US" sz="1800" dirty="0" smtClean="0"/>
              <a:t>Approval and KPI dashboard</a:t>
            </a:r>
          </a:p>
          <a:p>
            <a:pPr lvl="1">
              <a:spcBef>
                <a:spcPct val="50000"/>
              </a:spcBef>
              <a:buFontTx/>
              <a:buChar char="•"/>
            </a:pPr>
            <a:r>
              <a:rPr lang="en-US" sz="1800" dirty="0" smtClean="0"/>
              <a:t>Hosted or </a:t>
            </a:r>
            <a:r>
              <a:rPr lang="en-US" sz="1800" dirty="0" err="1" smtClean="0"/>
              <a:t>on-premise</a:t>
            </a:r>
            <a:r>
              <a:rPr lang="en-US" sz="1800" dirty="0" smtClean="0"/>
              <a:t> options</a:t>
            </a:r>
          </a:p>
        </p:txBody>
      </p:sp>
    </p:spTree>
    <p:extLst>
      <p:ext uri="{BB962C8B-B14F-4D97-AF65-F5344CB8AC3E}">
        <p14:creationId xmlns:p14="http://schemas.microsoft.com/office/powerpoint/2010/main" val="129136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down)">
                                      <p:cBhvr>
                                        <p:cTn id="7" dur="500"/>
                                        <p:tgtEl>
                                          <p:spTgt spid="3">
                                            <p:txEl>
                                              <p:pRg st="6" end="6"/>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wipe(down)">
                                      <p:cBhvr>
                                        <p:cTn id="10" dur="500"/>
                                        <p:tgtEl>
                                          <p:spTgt spid="3">
                                            <p:txEl>
                                              <p:pRg st="7" end="7"/>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wipe(down)">
                                      <p:cBhvr>
                                        <p:cTn id="13" dur="500"/>
                                        <p:tgtEl>
                                          <p:spTgt spid="3">
                                            <p:txEl>
                                              <p:pRg st="8" end="8"/>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wipe(down)">
                                      <p:cBhvr>
                                        <p:cTn id="16" dur="500"/>
                                        <p:tgtEl>
                                          <p:spTgt spid="3">
                                            <p:txEl>
                                              <p:pRg st="9" end="9"/>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wipe(down)">
                                      <p:cBhvr>
                                        <p:cTn id="1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192088"/>
            <a:ext cx="10515600" cy="1325563"/>
          </a:xfrm>
        </p:spPr>
        <p:txBody>
          <a:bodyPr/>
          <a:lstStyle/>
          <a:p>
            <a:r>
              <a:rPr lang="en-US" dirty="0" smtClean="0"/>
              <a:t>Mobile Inspection Software Screenshots</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5943600" cy="30852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2754" y="3754911"/>
            <a:ext cx="5939246" cy="310308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Rectangle 6"/>
          <p:cNvSpPr/>
          <p:nvPr/>
        </p:nvSpPr>
        <p:spPr>
          <a:xfrm>
            <a:off x="7167154" y="1443851"/>
            <a:ext cx="2624436" cy="2000548"/>
          </a:xfrm>
          <a:prstGeom prst="rect">
            <a:avLst/>
          </a:prstGeom>
        </p:spPr>
        <p:txBody>
          <a:bodyPr wrap="none">
            <a:spAutoFit/>
          </a:bodyPr>
          <a:lstStyle/>
          <a:p>
            <a:r>
              <a:rPr lang="en-US" sz="2800" dirty="0" smtClean="0">
                <a:latin typeface="+mn-lt"/>
              </a:rPr>
              <a:t>Standard Charts</a:t>
            </a:r>
          </a:p>
          <a:p>
            <a:pPr marL="342900" indent="-342900">
              <a:buFont typeface="Arial" panose="020B0604020202020204" pitchFamily="34" charset="0"/>
              <a:buChar char="•"/>
            </a:pPr>
            <a:r>
              <a:rPr lang="en-US" sz="2400" dirty="0" smtClean="0">
                <a:latin typeface="+mn-lt"/>
              </a:rPr>
              <a:t>By inspector</a:t>
            </a:r>
          </a:p>
          <a:p>
            <a:pPr marL="342900" indent="-342900">
              <a:buFont typeface="Arial" panose="020B0604020202020204" pitchFamily="34" charset="0"/>
              <a:buChar char="•"/>
            </a:pPr>
            <a:r>
              <a:rPr lang="en-US" sz="2400" dirty="0" smtClean="0">
                <a:latin typeface="+mn-lt"/>
              </a:rPr>
              <a:t>By location</a:t>
            </a:r>
          </a:p>
          <a:p>
            <a:pPr marL="342900" indent="-342900">
              <a:buFont typeface="Arial" panose="020B0604020202020204" pitchFamily="34" charset="0"/>
              <a:buChar char="•"/>
            </a:pPr>
            <a:r>
              <a:rPr lang="en-US" sz="2400" dirty="0" smtClean="0">
                <a:latin typeface="+mn-lt"/>
              </a:rPr>
              <a:t>By date</a:t>
            </a:r>
          </a:p>
          <a:p>
            <a:pPr algn="ctr"/>
            <a:endParaRPr lang="en-US" sz="2400" dirty="0">
              <a:latin typeface="+mn-lt"/>
            </a:endParaRPr>
          </a:p>
        </p:txBody>
      </p:sp>
      <p:sp>
        <p:nvSpPr>
          <p:cNvPr id="8" name="Rectangle 7"/>
          <p:cNvSpPr/>
          <p:nvPr/>
        </p:nvSpPr>
        <p:spPr>
          <a:xfrm>
            <a:off x="1692353" y="4774720"/>
            <a:ext cx="3422732" cy="2000548"/>
          </a:xfrm>
          <a:prstGeom prst="rect">
            <a:avLst/>
          </a:prstGeom>
        </p:spPr>
        <p:txBody>
          <a:bodyPr wrap="none">
            <a:spAutoFit/>
          </a:bodyPr>
          <a:lstStyle/>
          <a:p>
            <a:r>
              <a:rPr lang="en-US" sz="2800" dirty="0" smtClean="0">
                <a:latin typeface="+mn-lt"/>
              </a:rPr>
              <a:t>Custom Charts</a:t>
            </a:r>
          </a:p>
          <a:p>
            <a:pPr marL="342900" indent="-342900">
              <a:buFont typeface="Arial" panose="020B0604020202020204" pitchFamily="34" charset="0"/>
              <a:buChar char="•"/>
            </a:pPr>
            <a:r>
              <a:rPr lang="en-US" sz="2400" dirty="0" smtClean="0">
                <a:latin typeface="+mn-lt"/>
              </a:rPr>
              <a:t>Through configuring</a:t>
            </a:r>
          </a:p>
          <a:p>
            <a:r>
              <a:rPr lang="en-US" sz="2400" dirty="0" smtClean="0">
                <a:latin typeface="+mn-lt"/>
              </a:rPr>
              <a:t>	data views and</a:t>
            </a:r>
          </a:p>
          <a:p>
            <a:r>
              <a:rPr lang="en-US" sz="2400" dirty="0">
                <a:latin typeface="+mn-lt"/>
              </a:rPr>
              <a:t>	</a:t>
            </a:r>
            <a:r>
              <a:rPr lang="en-US" sz="2400" dirty="0" smtClean="0">
                <a:latin typeface="+mn-lt"/>
              </a:rPr>
              <a:t>admin dashboard</a:t>
            </a:r>
          </a:p>
          <a:p>
            <a:pPr algn="ctr"/>
            <a:endParaRPr lang="en-US" sz="2400" dirty="0">
              <a:latin typeface="+mn-lt"/>
            </a:endParaRPr>
          </a:p>
        </p:txBody>
      </p:sp>
    </p:spTree>
    <p:extLst>
      <p:ext uri="{BB962C8B-B14F-4D97-AF65-F5344CB8AC3E}">
        <p14:creationId xmlns:p14="http://schemas.microsoft.com/office/powerpoint/2010/main" val="209509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9375"/>
            <a:ext cx="10515600" cy="1325563"/>
          </a:xfrm>
        </p:spPr>
        <p:txBody>
          <a:bodyPr/>
          <a:lstStyle/>
          <a:p>
            <a:r>
              <a:rPr lang="en-US" dirty="0"/>
              <a:t>Mobile </a:t>
            </a:r>
            <a:r>
              <a:rPr lang="en-US" dirty="0" smtClean="0"/>
              <a:t>Inspection Software Screenshots</a:t>
            </a:r>
            <a:endParaRPr lang="en-US"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9109" y="2656651"/>
            <a:ext cx="5172891" cy="41383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66799"/>
            <a:ext cx="5262154" cy="420972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Rectangle 4"/>
          <p:cNvSpPr/>
          <p:nvPr/>
        </p:nvSpPr>
        <p:spPr>
          <a:xfrm>
            <a:off x="5593079" y="1096803"/>
            <a:ext cx="4940070" cy="1631216"/>
          </a:xfrm>
          <a:prstGeom prst="rect">
            <a:avLst/>
          </a:prstGeom>
        </p:spPr>
        <p:txBody>
          <a:bodyPr wrap="none">
            <a:spAutoFit/>
          </a:bodyPr>
          <a:lstStyle/>
          <a:p>
            <a:r>
              <a:rPr lang="en-US" sz="2800" dirty="0" smtClean="0">
                <a:latin typeface="+mn-lt"/>
              </a:rPr>
              <a:t>Reporting Tools</a:t>
            </a:r>
          </a:p>
          <a:p>
            <a:pPr marL="342900" indent="-342900">
              <a:buFont typeface="Arial" panose="020B0604020202020204" pitchFamily="34" charset="0"/>
              <a:buChar char="•"/>
            </a:pPr>
            <a:r>
              <a:rPr lang="en-US" sz="2400" dirty="0" smtClean="0">
                <a:latin typeface="+mn-lt"/>
              </a:rPr>
              <a:t>SQL Server Reporting Services</a:t>
            </a:r>
          </a:p>
          <a:p>
            <a:pPr marL="342900" indent="-342900">
              <a:buFont typeface="Arial" panose="020B0604020202020204" pitchFamily="34" charset="0"/>
              <a:buChar char="•"/>
            </a:pPr>
            <a:r>
              <a:rPr lang="en-US" sz="2400" dirty="0" smtClean="0">
                <a:latin typeface="+mn-lt"/>
              </a:rPr>
              <a:t>Export to PDF, Excel, Word, JPG etc.</a:t>
            </a:r>
          </a:p>
          <a:p>
            <a:pPr algn="ctr"/>
            <a:endParaRPr lang="en-US" sz="2400" dirty="0">
              <a:latin typeface="+mn-lt"/>
            </a:endParaRPr>
          </a:p>
        </p:txBody>
      </p:sp>
      <p:sp>
        <p:nvSpPr>
          <p:cNvPr id="6" name="Rectangle 5"/>
          <p:cNvSpPr/>
          <p:nvPr/>
        </p:nvSpPr>
        <p:spPr>
          <a:xfrm>
            <a:off x="2023638" y="5418909"/>
            <a:ext cx="4164923" cy="1261884"/>
          </a:xfrm>
          <a:prstGeom prst="rect">
            <a:avLst/>
          </a:prstGeom>
        </p:spPr>
        <p:txBody>
          <a:bodyPr wrap="none">
            <a:spAutoFit/>
          </a:bodyPr>
          <a:lstStyle/>
          <a:p>
            <a:r>
              <a:rPr lang="en-US" sz="2800" dirty="0" smtClean="0">
                <a:latin typeface="+mn-lt"/>
              </a:rPr>
              <a:t>Dashboard customization</a:t>
            </a:r>
          </a:p>
          <a:p>
            <a:pPr marL="342900" indent="-342900">
              <a:buFont typeface="Arial" panose="020B0604020202020204" pitchFamily="34" charset="0"/>
              <a:buChar char="•"/>
            </a:pPr>
            <a:r>
              <a:rPr lang="en-US" sz="2400" dirty="0" smtClean="0">
                <a:latin typeface="+mn-lt"/>
              </a:rPr>
              <a:t>Setup links to report</a:t>
            </a:r>
          </a:p>
          <a:p>
            <a:pPr algn="ctr"/>
            <a:endParaRPr lang="en-US" sz="2400" dirty="0">
              <a:latin typeface="+mn-lt"/>
            </a:endParaRPr>
          </a:p>
        </p:txBody>
      </p:sp>
    </p:spTree>
    <p:extLst>
      <p:ext uri="{BB962C8B-B14F-4D97-AF65-F5344CB8AC3E}">
        <p14:creationId xmlns:p14="http://schemas.microsoft.com/office/powerpoint/2010/main" val="371875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1486030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5558" y="947243"/>
            <a:ext cx="1746173" cy="12977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0836">
            <a:off x="2450800" y="1538130"/>
            <a:ext cx="3014033" cy="19268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54364" y="-134899"/>
            <a:ext cx="10748663" cy="1325563"/>
          </a:xfrm>
        </p:spPr>
        <p:txBody>
          <a:bodyPr/>
          <a:lstStyle/>
          <a:p>
            <a:r>
              <a:rPr lang="en-US" dirty="0"/>
              <a:t> </a:t>
            </a:r>
            <a:r>
              <a:rPr lang="en-US" dirty="0" smtClean="0"/>
              <a:t>  MISM Technical Architecture</a:t>
            </a:r>
            <a:endParaRPr lang="en-US" dirty="0"/>
          </a:p>
        </p:txBody>
      </p:sp>
      <p:sp>
        <p:nvSpPr>
          <p:cNvPr id="5" name="TextBox 61"/>
          <p:cNvSpPr txBox="1">
            <a:spLocks noChangeArrowheads="1"/>
          </p:cNvSpPr>
          <p:nvPr/>
        </p:nvSpPr>
        <p:spPr bwMode="auto">
          <a:xfrm>
            <a:off x="8304636" y="4847127"/>
            <a:ext cx="1343025" cy="1108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600" dirty="0">
                <a:solidFill>
                  <a:schemeClr val="bg1"/>
                </a:solidFill>
              </a:rPr>
              <a:t>Billing</a:t>
            </a:r>
          </a:p>
          <a:p>
            <a:pPr eaLnBrk="1" hangingPunct="1"/>
            <a:r>
              <a:rPr lang="en-US" sz="1600" dirty="0" smtClean="0">
                <a:solidFill>
                  <a:schemeClr val="bg1"/>
                </a:solidFill>
              </a:rPr>
              <a:t>Scheduling</a:t>
            </a:r>
            <a:endParaRPr lang="en-US" sz="1600" dirty="0">
              <a:solidFill>
                <a:schemeClr val="bg1"/>
              </a:solidFill>
            </a:endParaRPr>
          </a:p>
          <a:p>
            <a:pPr eaLnBrk="1" hangingPunct="1"/>
            <a:r>
              <a:rPr lang="en-US" sz="1600" dirty="0">
                <a:solidFill>
                  <a:schemeClr val="bg1"/>
                </a:solidFill>
              </a:rPr>
              <a:t>ERP System</a:t>
            </a:r>
          </a:p>
          <a:p>
            <a:pPr eaLnBrk="1" hangingPunct="1"/>
            <a:r>
              <a:rPr lang="en-US" dirty="0">
                <a:solidFill>
                  <a:schemeClr val="bg1"/>
                </a:solidFill>
              </a:rPr>
              <a:t> </a:t>
            </a:r>
          </a:p>
        </p:txBody>
      </p:sp>
      <p:pic>
        <p:nvPicPr>
          <p:cNvPr id="6"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4956" y="912555"/>
            <a:ext cx="1140749" cy="92542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8511" y="5367033"/>
            <a:ext cx="1787525" cy="11763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5235" y="4146869"/>
            <a:ext cx="854075" cy="1285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7440" y="2754802"/>
            <a:ext cx="1109663" cy="946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72631" y="3700952"/>
            <a:ext cx="1316038" cy="7059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683543">
            <a:off x="3077611" y="1300579"/>
            <a:ext cx="854075" cy="19938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264262" y="2531639"/>
            <a:ext cx="854075" cy="16366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53392" y="2581598"/>
            <a:ext cx="1427163" cy="1195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86036" y="1068409"/>
            <a:ext cx="2361877" cy="11947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 name="Picture 2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68238" y="1456151"/>
            <a:ext cx="884005" cy="7404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 name="Picture 2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17218" y="4126557"/>
            <a:ext cx="835025"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 name="Picture 2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45465" y="3748781"/>
            <a:ext cx="1243013" cy="463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1455925" y="2087342"/>
            <a:ext cx="2045085" cy="523220"/>
          </a:xfrm>
          <a:prstGeom prst="rect">
            <a:avLst/>
          </a:prstGeom>
          <a:noFill/>
        </p:spPr>
        <p:txBody>
          <a:bodyPr wrap="square" rtlCol="0">
            <a:spAutoFit/>
          </a:bodyPr>
          <a:lstStyle/>
          <a:p>
            <a:r>
              <a:rPr lang="en-US" sz="1600" b="1" dirty="0" smtClean="0">
                <a:solidFill>
                  <a:schemeClr val="accent6">
                    <a:lumMod val="75000"/>
                  </a:schemeClr>
                </a:solidFill>
                <a:latin typeface="Consolas" pitchFamily="49" charset="0"/>
                <a:cs typeface="Consolas" pitchFamily="49" charset="0"/>
              </a:rPr>
              <a:t> </a:t>
            </a:r>
            <a:r>
              <a:rPr lang="en-US" sz="1200" b="1" dirty="0" smtClean="0">
                <a:solidFill>
                  <a:schemeClr val="accent6">
                    <a:lumMod val="75000"/>
                  </a:schemeClr>
                </a:solidFill>
                <a:latin typeface="Consolas" pitchFamily="49" charset="0"/>
                <a:cs typeface="Consolas" pitchFamily="49" charset="0"/>
              </a:rPr>
              <a:t>Data Replicator</a:t>
            </a:r>
            <a:br>
              <a:rPr lang="en-US" sz="1200" b="1" dirty="0" smtClean="0">
                <a:solidFill>
                  <a:schemeClr val="accent6">
                    <a:lumMod val="75000"/>
                  </a:schemeClr>
                </a:solidFill>
                <a:latin typeface="Consolas" pitchFamily="49" charset="0"/>
                <a:cs typeface="Consolas" pitchFamily="49" charset="0"/>
              </a:rPr>
            </a:br>
            <a:r>
              <a:rPr lang="en-US" sz="1200" b="1" dirty="0" smtClean="0">
                <a:solidFill>
                  <a:schemeClr val="accent6">
                    <a:lumMod val="75000"/>
                  </a:schemeClr>
                </a:solidFill>
                <a:latin typeface="Consolas" pitchFamily="49" charset="0"/>
                <a:cs typeface="Consolas" pitchFamily="49" charset="0"/>
              </a:rPr>
              <a:t>  Server</a:t>
            </a:r>
            <a:endParaRPr lang="en-US" sz="1200" b="1" dirty="0">
              <a:solidFill>
                <a:schemeClr val="accent6">
                  <a:lumMod val="75000"/>
                </a:schemeClr>
              </a:solidFill>
              <a:latin typeface="Consolas" pitchFamily="49" charset="0"/>
              <a:cs typeface="Consolas" pitchFamily="49" charset="0"/>
            </a:endParaRPr>
          </a:p>
        </p:txBody>
      </p:sp>
      <p:pic>
        <p:nvPicPr>
          <p:cNvPr id="20" name="Picture 2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2685090">
            <a:off x="3108968" y="1035285"/>
            <a:ext cx="1295306" cy="12993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Picture 3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19995058">
            <a:off x="4772300" y="4442144"/>
            <a:ext cx="676275" cy="695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3" name="Picture 3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83384" y="4327158"/>
            <a:ext cx="920750" cy="933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4" name="Picture 3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00448" y="3825867"/>
            <a:ext cx="1426588" cy="14265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6" name="TextBox 25"/>
          <p:cNvSpPr txBox="1"/>
          <p:nvPr/>
        </p:nvSpPr>
        <p:spPr>
          <a:xfrm>
            <a:off x="8047754" y="5367033"/>
            <a:ext cx="2037276" cy="584775"/>
          </a:xfrm>
          <a:prstGeom prst="rect">
            <a:avLst/>
          </a:prstGeom>
          <a:noFill/>
        </p:spPr>
        <p:txBody>
          <a:bodyPr wrap="square" rtlCol="0">
            <a:spAutoFit/>
          </a:bodyPr>
          <a:lstStyle/>
          <a:p>
            <a:r>
              <a:rPr lang="en-US" sz="1600" b="1" dirty="0" smtClean="0">
                <a:solidFill>
                  <a:schemeClr val="accent6">
                    <a:lumMod val="75000"/>
                  </a:schemeClr>
                </a:solidFill>
                <a:latin typeface="Consolas" pitchFamily="49" charset="0"/>
                <a:cs typeface="Consolas" pitchFamily="49" charset="0"/>
              </a:rPr>
              <a:t>MISM Repository </a:t>
            </a:r>
            <a:br>
              <a:rPr lang="en-US" sz="1600" b="1" dirty="0" smtClean="0">
                <a:solidFill>
                  <a:schemeClr val="accent6">
                    <a:lumMod val="75000"/>
                  </a:schemeClr>
                </a:solidFill>
                <a:latin typeface="Consolas" pitchFamily="49" charset="0"/>
                <a:cs typeface="Consolas" pitchFamily="49" charset="0"/>
              </a:rPr>
            </a:br>
            <a:r>
              <a:rPr lang="en-US" sz="1600" b="1" dirty="0" smtClean="0">
                <a:solidFill>
                  <a:schemeClr val="accent6">
                    <a:lumMod val="75000"/>
                  </a:schemeClr>
                </a:solidFill>
                <a:latin typeface="Consolas" pitchFamily="49" charset="0"/>
                <a:cs typeface="Consolas" pitchFamily="49" charset="0"/>
              </a:rPr>
              <a:t>(Hosted/on-</a:t>
            </a:r>
            <a:r>
              <a:rPr lang="en-US" sz="1600" b="1" dirty="0" err="1" smtClean="0">
                <a:solidFill>
                  <a:schemeClr val="accent6">
                    <a:lumMod val="75000"/>
                  </a:schemeClr>
                </a:solidFill>
                <a:latin typeface="Consolas" pitchFamily="49" charset="0"/>
                <a:cs typeface="Consolas" pitchFamily="49" charset="0"/>
              </a:rPr>
              <a:t>prem</a:t>
            </a:r>
            <a:r>
              <a:rPr lang="en-US" sz="1600" b="1" dirty="0" smtClean="0">
                <a:solidFill>
                  <a:schemeClr val="accent6">
                    <a:lumMod val="75000"/>
                  </a:schemeClr>
                </a:solidFill>
                <a:latin typeface="Consolas" pitchFamily="49" charset="0"/>
                <a:cs typeface="Consolas" pitchFamily="49" charset="0"/>
              </a:rPr>
              <a:t>)</a:t>
            </a:r>
          </a:p>
        </p:txBody>
      </p:sp>
      <p:pic>
        <p:nvPicPr>
          <p:cNvPr id="27" name="Picture 4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03323" y="3973207"/>
            <a:ext cx="1203325" cy="977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8" name="Picture 4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628696" y="4212331"/>
            <a:ext cx="955654" cy="4996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9" name="Picture 4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rot="1966850">
            <a:off x="5757815" y="3534190"/>
            <a:ext cx="785245" cy="4205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 name="Picture 4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761048" y="5183311"/>
            <a:ext cx="946944" cy="9082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1" name="Picture 46"/>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017108" y="1862900"/>
            <a:ext cx="1110605" cy="808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2" name="Picture 47"/>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413864" y="999590"/>
            <a:ext cx="1016488" cy="77824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3" name="Picture 4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6156975">
            <a:off x="6788203" y="1060883"/>
            <a:ext cx="723294" cy="15309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4" name="Picture 4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rot="20797704">
            <a:off x="6249288" y="2474010"/>
            <a:ext cx="1658937" cy="10493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8584349" y="2699182"/>
            <a:ext cx="2315299" cy="369332"/>
          </a:xfrm>
          <a:prstGeom prst="rect">
            <a:avLst/>
          </a:prstGeom>
          <a:noFill/>
          <a:ln>
            <a:solidFill>
              <a:schemeClr val="accent2">
                <a:alpha val="33000"/>
              </a:schemeClr>
            </a:solidFill>
          </a:ln>
        </p:spPr>
        <p:txBody>
          <a:bodyPr wrap="square" rtlCol="0">
            <a:spAutoFit/>
          </a:bodyPr>
          <a:lstStyle/>
          <a:p>
            <a:r>
              <a:rPr lang="en-US" sz="1800" dirty="0" smtClean="0"/>
              <a:t>Online/Offline Pre-Fill</a:t>
            </a:r>
            <a:endParaRPr lang="en-US" sz="1800" dirty="0"/>
          </a:p>
        </p:txBody>
      </p:sp>
      <p:pic>
        <p:nvPicPr>
          <p:cNvPr id="36" name="Picture 12"/>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9153574" y="1887677"/>
            <a:ext cx="1303006" cy="629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 name="Picture 20" descr="G337105092004"/>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797484" y="2670950"/>
            <a:ext cx="605641" cy="7951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pic>
      <p:sp>
        <p:nvSpPr>
          <p:cNvPr id="38" name="TextBox 37"/>
          <p:cNvSpPr txBox="1"/>
          <p:nvPr/>
        </p:nvSpPr>
        <p:spPr>
          <a:xfrm>
            <a:off x="4466164" y="6177664"/>
            <a:ext cx="1513779" cy="369332"/>
          </a:xfrm>
          <a:prstGeom prst="rect">
            <a:avLst/>
          </a:prstGeom>
          <a:noFill/>
          <a:ln>
            <a:solidFill>
              <a:schemeClr val="accent2">
                <a:alpha val="33000"/>
              </a:schemeClr>
            </a:solidFill>
          </a:ln>
        </p:spPr>
        <p:txBody>
          <a:bodyPr wrap="square" rtlCol="0">
            <a:spAutoFit/>
          </a:bodyPr>
          <a:lstStyle/>
          <a:p>
            <a:r>
              <a:rPr lang="en-US" sz="1800" dirty="0" smtClean="0"/>
              <a:t>    Workflow</a:t>
            </a:r>
            <a:endParaRPr lang="en-US" sz="1800" dirty="0"/>
          </a:p>
        </p:txBody>
      </p:sp>
      <p:pic>
        <p:nvPicPr>
          <p:cNvPr id="39" name="Picture 27"/>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76212" y="1017968"/>
            <a:ext cx="1441340" cy="10711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 name="Picture 28"/>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rot="2685090">
            <a:off x="1126507" y="1307876"/>
            <a:ext cx="751835" cy="75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0" y="2070886"/>
            <a:ext cx="2045085" cy="523220"/>
          </a:xfrm>
          <a:prstGeom prst="rect">
            <a:avLst/>
          </a:prstGeom>
          <a:noFill/>
        </p:spPr>
        <p:txBody>
          <a:bodyPr wrap="square" rtlCol="0">
            <a:spAutoFit/>
          </a:bodyPr>
          <a:lstStyle/>
          <a:p>
            <a:r>
              <a:rPr lang="en-US" sz="1600" b="1" dirty="0" smtClean="0">
                <a:solidFill>
                  <a:schemeClr val="accent6">
                    <a:lumMod val="75000"/>
                  </a:schemeClr>
                </a:solidFill>
                <a:latin typeface="Consolas" pitchFamily="49" charset="0"/>
                <a:cs typeface="Consolas" pitchFamily="49" charset="0"/>
              </a:rPr>
              <a:t>  </a:t>
            </a:r>
            <a:r>
              <a:rPr lang="en-US" sz="1200" b="1" dirty="0" smtClean="0">
                <a:solidFill>
                  <a:schemeClr val="accent6">
                    <a:lumMod val="75000"/>
                  </a:schemeClr>
                </a:solidFill>
                <a:latin typeface="Consolas" pitchFamily="49" charset="0"/>
                <a:cs typeface="Consolas" pitchFamily="49" charset="0"/>
              </a:rPr>
              <a:t>Enterprise </a:t>
            </a:r>
            <a:br>
              <a:rPr lang="en-US" sz="1200" b="1" dirty="0" smtClean="0">
                <a:solidFill>
                  <a:schemeClr val="accent6">
                    <a:lumMod val="75000"/>
                  </a:schemeClr>
                </a:solidFill>
                <a:latin typeface="Consolas" pitchFamily="49" charset="0"/>
                <a:cs typeface="Consolas" pitchFamily="49" charset="0"/>
              </a:rPr>
            </a:br>
            <a:r>
              <a:rPr lang="en-US" sz="1200" b="1" dirty="0" smtClean="0">
                <a:solidFill>
                  <a:schemeClr val="accent6">
                    <a:lumMod val="75000"/>
                  </a:schemeClr>
                </a:solidFill>
                <a:latin typeface="Consolas" pitchFamily="49" charset="0"/>
                <a:cs typeface="Consolas" pitchFamily="49" charset="0"/>
              </a:rPr>
              <a:t>   Systems</a:t>
            </a:r>
            <a:endParaRPr lang="en-US" sz="1200" b="1" dirty="0">
              <a:solidFill>
                <a:schemeClr val="accent6">
                  <a:lumMod val="75000"/>
                </a:schemeClr>
              </a:solidFill>
              <a:latin typeface="Consolas" pitchFamily="49" charset="0"/>
              <a:cs typeface="Consolas" pitchFamily="49" charset="0"/>
            </a:endParaRPr>
          </a:p>
        </p:txBody>
      </p:sp>
      <p:sp>
        <p:nvSpPr>
          <p:cNvPr id="42" name="TextBox 41"/>
          <p:cNvSpPr txBox="1"/>
          <p:nvPr/>
        </p:nvSpPr>
        <p:spPr>
          <a:xfrm>
            <a:off x="6180725" y="1047139"/>
            <a:ext cx="2045085" cy="338554"/>
          </a:xfrm>
          <a:prstGeom prst="rect">
            <a:avLst/>
          </a:prstGeom>
          <a:noFill/>
        </p:spPr>
        <p:txBody>
          <a:bodyPr wrap="square" rtlCol="0">
            <a:spAutoFit/>
          </a:bodyPr>
          <a:lstStyle/>
          <a:p>
            <a:r>
              <a:rPr lang="en-US" sz="1600" b="1" dirty="0" smtClean="0">
                <a:solidFill>
                  <a:schemeClr val="accent6">
                    <a:lumMod val="75000"/>
                  </a:schemeClr>
                </a:solidFill>
                <a:latin typeface="Consolas" pitchFamily="49" charset="0"/>
                <a:cs typeface="Consolas" pitchFamily="49" charset="0"/>
              </a:rPr>
              <a:t> </a:t>
            </a:r>
            <a:r>
              <a:rPr lang="en-US" sz="1200" b="1" dirty="0" smtClean="0">
                <a:solidFill>
                  <a:schemeClr val="accent6">
                    <a:lumMod val="75000"/>
                  </a:schemeClr>
                </a:solidFill>
                <a:latin typeface="Consolas" pitchFamily="49" charset="0"/>
                <a:cs typeface="Consolas" pitchFamily="49" charset="0"/>
              </a:rPr>
              <a:t>SQL Lite DB</a:t>
            </a:r>
            <a:endParaRPr lang="en-US" sz="1200" b="1" dirty="0">
              <a:solidFill>
                <a:schemeClr val="accent6">
                  <a:lumMod val="75000"/>
                </a:schemeClr>
              </a:solidFill>
              <a:latin typeface="Consolas" pitchFamily="49" charset="0"/>
              <a:cs typeface="Consolas" pitchFamily="49" charset="0"/>
            </a:endParaRPr>
          </a:p>
        </p:txBody>
      </p:sp>
      <p:sp>
        <p:nvSpPr>
          <p:cNvPr id="3" name="Rectangle 2"/>
          <p:cNvSpPr/>
          <p:nvPr/>
        </p:nvSpPr>
        <p:spPr>
          <a:xfrm>
            <a:off x="10183144" y="4971079"/>
            <a:ext cx="6096000" cy="923330"/>
          </a:xfrm>
          <a:prstGeom prst="rect">
            <a:avLst/>
          </a:prstGeom>
        </p:spPr>
        <p:txBody>
          <a:bodyPr>
            <a:spAutoFit/>
          </a:bodyPr>
          <a:lstStyle/>
          <a:p>
            <a:r>
              <a:rPr lang="en-US" b="1" dirty="0">
                <a:solidFill>
                  <a:schemeClr val="accent6">
                    <a:lumMod val="75000"/>
                  </a:schemeClr>
                </a:solidFill>
                <a:latin typeface="Consolas" pitchFamily="49" charset="0"/>
                <a:cs typeface="Consolas" pitchFamily="49" charset="0"/>
              </a:rPr>
              <a:t>SQL Server </a:t>
            </a:r>
          </a:p>
          <a:p>
            <a:r>
              <a:rPr lang="en-US" b="1" dirty="0">
                <a:solidFill>
                  <a:schemeClr val="accent6">
                    <a:lumMod val="75000"/>
                  </a:schemeClr>
                </a:solidFill>
                <a:latin typeface="Consolas" pitchFamily="49" charset="0"/>
                <a:cs typeface="Consolas" pitchFamily="49" charset="0"/>
              </a:rPr>
              <a:t>Oracle</a:t>
            </a:r>
          </a:p>
          <a:p>
            <a:r>
              <a:rPr lang="en-US" b="1" dirty="0">
                <a:solidFill>
                  <a:schemeClr val="accent6">
                    <a:lumMod val="75000"/>
                  </a:schemeClr>
                </a:solidFill>
                <a:latin typeface="Consolas" pitchFamily="49" charset="0"/>
                <a:cs typeface="Consolas" pitchFamily="49" charset="0"/>
              </a:rPr>
              <a:t>Others</a:t>
            </a:r>
            <a:endParaRPr lang="en-US" dirty="0"/>
          </a:p>
        </p:txBody>
      </p:sp>
      <p:pic>
        <p:nvPicPr>
          <p:cNvPr id="43" name="Picture 3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164581" y="3613864"/>
            <a:ext cx="1426588" cy="14265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4" name="Picture 4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0279053" y="3210301"/>
            <a:ext cx="1031875" cy="398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5" name="Picture 4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555068" y="4116291"/>
            <a:ext cx="955654" cy="4996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57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0"/>
                                        <p:tgtEl>
                                          <p:spTgt spid="14"/>
                                        </p:tgtEl>
                                      </p:cBhvr>
                                    </p:animEffect>
                                    <p:anim calcmode="lin" valueType="num">
                                      <p:cBhvr>
                                        <p:cTn id="59" dur="1000" fill="hold"/>
                                        <p:tgtEl>
                                          <p:spTgt spid="14"/>
                                        </p:tgtEl>
                                        <p:attrNameLst>
                                          <p:attrName>ppt_x</p:attrName>
                                        </p:attrNameLst>
                                      </p:cBhvr>
                                      <p:tavLst>
                                        <p:tav tm="0">
                                          <p:val>
                                            <p:strVal val="#ppt_x"/>
                                          </p:val>
                                        </p:tav>
                                        <p:tav tm="100000">
                                          <p:val>
                                            <p:strVal val="#ppt_x"/>
                                          </p:val>
                                        </p:tav>
                                      </p:tavLst>
                                    </p:anim>
                                    <p:anim calcmode="lin" valueType="num">
                                      <p:cBhvr>
                                        <p:cTn id="6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cTn>
                              </p:par>
                              <p:par>
                                <p:cTn id="66" presetID="10" presetClass="entr" presetSubtype="0" fill="hold"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12"/>
                                        </p:tgtEl>
                                      </p:cBhvr>
                                    </p:animEffect>
                                    <p:set>
                                      <p:cBhvr>
                                        <p:cTn id="73" dur="1" fill="hold">
                                          <p:stCondLst>
                                            <p:cond delay="499"/>
                                          </p:stCondLst>
                                        </p:cTn>
                                        <p:tgtEl>
                                          <p:spTgt spid="12"/>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11"/>
                                        </p:tgtEl>
                                      </p:cBhvr>
                                    </p:animEffect>
                                    <p:set>
                                      <p:cBhvr>
                                        <p:cTn id="76" dur="1" fill="hold">
                                          <p:stCondLst>
                                            <p:cond delay="499"/>
                                          </p:stCondLst>
                                        </p:cTn>
                                        <p:tgtEl>
                                          <p:spTgt spid="11"/>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500"/>
                                        <p:tgtEl>
                                          <p:spTgt spid="18"/>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19"/>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500"/>
                                        <p:tgtEl>
                                          <p:spTgt spid="20"/>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fade">
                                      <p:cBhvr>
                                        <p:cTn id="95" dur="500"/>
                                        <p:tgtEl>
                                          <p:spTgt spid="21"/>
                                        </p:tgtEl>
                                      </p:cBhvr>
                                    </p:animEffec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33"/>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6"/>
                                        </p:tgtEl>
                                        <p:attrNameLst>
                                          <p:attrName>style.visibility</p:attrName>
                                        </p:attrNameLst>
                                      </p:cBhvr>
                                      <p:to>
                                        <p:strVal val="visible"/>
                                      </p:to>
                                    </p:set>
                                    <p:animEffect transition="in" filter="fade">
                                      <p:cBhvr>
                                        <p:cTn id="104" dur="500"/>
                                        <p:tgtEl>
                                          <p:spTgt spid="6"/>
                                        </p:tgtEl>
                                      </p:cBhvr>
                                    </p:animEffect>
                                  </p:childTnLst>
                                </p:cTn>
                              </p:par>
                              <p:par>
                                <p:cTn id="105" presetID="10" presetClass="entr" presetSubtype="0" fill="hold" nodeType="with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500"/>
                                        <p:tgtEl>
                                          <p:spTgt spid="31"/>
                                        </p:tgtEl>
                                      </p:cBhvr>
                                    </p:animEffect>
                                  </p:childTnLst>
                                </p:cTn>
                              </p:par>
                              <p:par>
                                <p:cTn id="108" presetID="10" presetClass="entr" presetSubtype="0" fill="hold" nodeType="with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500"/>
                                        <p:tgtEl>
                                          <p:spTgt spid="32"/>
                                        </p:tgtEl>
                                      </p:cBhvr>
                                    </p:animEffect>
                                  </p:childTnLst>
                                </p:cTn>
                              </p:par>
                              <p:par>
                                <p:cTn id="111" presetID="10" presetClass="entr" presetSubtype="0" fill="hold"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fade">
                                      <p:cBhvr>
                                        <p:cTn id="113" dur="500"/>
                                        <p:tgtEl>
                                          <p:spTgt spid="37"/>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fade">
                                      <p:cBhvr>
                                        <p:cTn id="116" dur="500"/>
                                        <p:tgtEl>
                                          <p:spTgt spid="35"/>
                                        </p:tgtEl>
                                      </p:cBhvr>
                                    </p:animEffect>
                                  </p:childTnLst>
                                </p:cTn>
                              </p:par>
                              <p:par>
                                <p:cTn id="117" presetID="10" presetClass="entr" presetSubtype="0" fill="hold" nodeType="with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500"/>
                                        <p:tgtEl>
                                          <p:spTgt spid="36"/>
                                        </p:tgtEl>
                                      </p:cBhvr>
                                    </p:animEffect>
                                  </p:childTnLst>
                                </p:cTn>
                              </p:par>
                            </p:childTnLst>
                          </p:cTn>
                        </p:par>
                      </p:childTnLst>
                    </p:cTn>
                  </p:par>
                  <p:par>
                    <p:cTn id="120" fill="hold">
                      <p:stCondLst>
                        <p:cond delay="indefinite"/>
                      </p:stCondLst>
                      <p:childTnLst>
                        <p:par>
                          <p:cTn id="121" fill="hold">
                            <p:stCondLst>
                              <p:cond delay="0"/>
                            </p:stCondLst>
                            <p:childTnLst>
                              <p:par>
                                <p:cTn id="122" presetID="1" presetClass="exit" presetSubtype="0" fill="hold" nodeType="clickEffect">
                                  <p:stCondLst>
                                    <p:cond delay="0"/>
                                  </p:stCondLst>
                                  <p:childTnLst>
                                    <p:set>
                                      <p:cBhvr>
                                        <p:cTn id="123" dur="1" fill="hold">
                                          <p:stCondLst>
                                            <p:cond delay="0"/>
                                          </p:stCondLst>
                                        </p:cTn>
                                        <p:tgtEl>
                                          <p:spTgt spid="33"/>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34"/>
                                        </p:tgtEl>
                                        <p:attrNameLst>
                                          <p:attrName>style.visibility</p:attrName>
                                        </p:attrNameLst>
                                      </p:cBhvr>
                                      <p:to>
                                        <p:strVal val="visible"/>
                                      </p:to>
                                    </p:set>
                                    <p:animEffect transition="in" filter="fade">
                                      <p:cBhvr>
                                        <p:cTn id="128" dur="500"/>
                                        <p:tgtEl>
                                          <p:spTgt spid="34"/>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500"/>
                                        <p:tgtEl>
                                          <p:spTgt spid="22"/>
                                        </p:tgtEl>
                                      </p:cBhvr>
                                    </p:animEffect>
                                  </p:childTnLst>
                                </p:cTn>
                              </p:par>
                            </p:childTnLst>
                          </p:cTn>
                        </p:par>
                      </p:childTnLst>
                    </p:cTn>
                  </p:par>
                  <p:par>
                    <p:cTn id="134" fill="hold">
                      <p:stCondLst>
                        <p:cond delay="indefinite"/>
                      </p:stCondLst>
                      <p:childTnLst>
                        <p:par>
                          <p:cTn id="135" fill="hold">
                            <p:stCondLst>
                              <p:cond delay="0"/>
                            </p:stCondLst>
                            <p:childTnLst>
                              <p:par>
                                <p:cTn id="136" presetID="6" presetClass="entr" presetSubtype="16" fill="hold" nodeType="clickEffect">
                                  <p:stCondLst>
                                    <p:cond delay="0"/>
                                  </p:stCondLst>
                                  <p:childTnLst>
                                    <p:set>
                                      <p:cBhvr>
                                        <p:cTn id="137" dur="1" fill="hold">
                                          <p:stCondLst>
                                            <p:cond delay="0"/>
                                          </p:stCondLst>
                                        </p:cTn>
                                        <p:tgtEl>
                                          <p:spTgt spid="30"/>
                                        </p:tgtEl>
                                        <p:attrNameLst>
                                          <p:attrName>style.visibility</p:attrName>
                                        </p:attrNameLst>
                                      </p:cBhvr>
                                      <p:to>
                                        <p:strVal val="visible"/>
                                      </p:to>
                                    </p:set>
                                    <p:animEffect transition="in" filter="circle(in)">
                                      <p:cBhvr>
                                        <p:cTn id="138" dur="2000"/>
                                        <p:tgtEl>
                                          <p:spTgt spid="30"/>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fade">
                                      <p:cBhvr>
                                        <p:cTn id="141" dur="500"/>
                                        <p:tgtEl>
                                          <p:spTgt spid="38"/>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23"/>
                                        </p:tgtEl>
                                        <p:attrNameLst>
                                          <p:attrName>style.visibility</p:attrName>
                                        </p:attrNameLst>
                                      </p:cBhvr>
                                      <p:to>
                                        <p:strVal val="visible"/>
                                      </p:to>
                                    </p:set>
                                    <p:animEffect transition="in" filter="fade">
                                      <p:cBhvr>
                                        <p:cTn id="146" dur="500"/>
                                        <p:tgtEl>
                                          <p:spTgt spid="23"/>
                                        </p:tgtEl>
                                      </p:cBhvr>
                                    </p:animEffect>
                                  </p:childTnLst>
                                </p:cTn>
                              </p:par>
                            </p:childTnLst>
                          </p:cTn>
                        </p:par>
                      </p:childTnLst>
                    </p:cTn>
                  </p:par>
                  <p:par>
                    <p:cTn id="147" fill="hold">
                      <p:stCondLst>
                        <p:cond delay="indefinite"/>
                      </p:stCondLst>
                      <p:childTnLst>
                        <p:par>
                          <p:cTn id="148" fill="hold">
                            <p:stCondLst>
                              <p:cond delay="0"/>
                            </p:stCondLst>
                            <p:childTnLst>
                              <p:par>
                                <p:cTn id="149" presetID="26" presetClass="emph" presetSubtype="0" fill="hold" nodeType="clickEffect">
                                  <p:stCondLst>
                                    <p:cond delay="0"/>
                                  </p:stCondLst>
                                  <p:childTnLst>
                                    <p:animEffect transition="out" filter="fade">
                                      <p:cBhvr>
                                        <p:cTn id="150" dur="500" tmFilter="0, 0; .2, .5; .8, .5; 1, 0"/>
                                        <p:tgtEl>
                                          <p:spTgt spid="23"/>
                                        </p:tgtEl>
                                      </p:cBhvr>
                                    </p:animEffect>
                                    <p:animScale>
                                      <p:cBhvr>
                                        <p:cTn id="151" dur="250" autoRev="1" fill="hold"/>
                                        <p:tgtEl>
                                          <p:spTgt spid="23"/>
                                        </p:tgtEl>
                                      </p:cBhvr>
                                      <p:by x="105000" y="105000"/>
                                    </p:animScale>
                                  </p:childTnLst>
                                </p:cTn>
                              </p:par>
                            </p:childTnLst>
                          </p:cTn>
                        </p:par>
                      </p:childTnLst>
                    </p:cTn>
                  </p:par>
                  <p:par>
                    <p:cTn id="152" fill="hold">
                      <p:stCondLst>
                        <p:cond delay="indefinite"/>
                      </p:stCondLst>
                      <p:childTnLst>
                        <p:par>
                          <p:cTn id="153" fill="hold">
                            <p:stCondLst>
                              <p:cond delay="0"/>
                            </p:stCondLst>
                            <p:childTnLst>
                              <p:par>
                                <p:cTn id="154" presetID="26" presetClass="emph" presetSubtype="0" fill="hold" nodeType="clickEffect">
                                  <p:stCondLst>
                                    <p:cond delay="0"/>
                                  </p:stCondLst>
                                  <p:childTnLst>
                                    <p:animEffect transition="out" filter="fade">
                                      <p:cBhvr>
                                        <p:cTn id="155" dur="500" tmFilter="0, 0; .2, .5; .8, .5; 1, 0"/>
                                        <p:tgtEl>
                                          <p:spTgt spid="34"/>
                                        </p:tgtEl>
                                      </p:cBhvr>
                                    </p:animEffect>
                                    <p:animScale>
                                      <p:cBhvr>
                                        <p:cTn id="156" dur="250" autoRev="1" fill="hold"/>
                                        <p:tgtEl>
                                          <p:spTgt spid="34"/>
                                        </p:tgtEl>
                                      </p:cBhvr>
                                      <p:by x="105000" y="105000"/>
                                    </p:animScale>
                                  </p:childTnLst>
                                </p:cTn>
                              </p:par>
                            </p:childTnLst>
                          </p:cTn>
                        </p:par>
                      </p:childTnLst>
                    </p:cTn>
                  </p:par>
                  <p:par>
                    <p:cTn id="157" fill="hold">
                      <p:stCondLst>
                        <p:cond delay="indefinite"/>
                      </p:stCondLst>
                      <p:childTnLst>
                        <p:par>
                          <p:cTn id="158" fill="hold">
                            <p:stCondLst>
                              <p:cond delay="0"/>
                            </p:stCondLst>
                            <p:childTnLst>
                              <p:par>
                                <p:cTn id="159" presetID="10" presetClass="exit" presetSubtype="0" fill="hold" nodeType="clickEffect">
                                  <p:stCondLst>
                                    <p:cond delay="0"/>
                                  </p:stCondLst>
                                  <p:childTnLst>
                                    <p:animEffect transition="out" filter="fade">
                                      <p:cBhvr>
                                        <p:cTn id="160" dur="500"/>
                                        <p:tgtEl>
                                          <p:spTgt spid="34"/>
                                        </p:tgtEl>
                                      </p:cBhvr>
                                    </p:animEffect>
                                    <p:set>
                                      <p:cBhvr>
                                        <p:cTn id="161" dur="1" fill="hold">
                                          <p:stCondLst>
                                            <p:cond delay="499"/>
                                          </p:stCondLst>
                                        </p:cTn>
                                        <p:tgtEl>
                                          <p:spTgt spid="34"/>
                                        </p:tgtEl>
                                        <p:attrNameLst>
                                          <p:attrName>style.visibility</p:attrName>
                                        </p:attrNameLst>
                                      </p:cBhvr>
                                      <p:to>
                                        <p:strVal val="hidden"/>
                                      </p:to>
                                    </p:se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nodeType="clickEffect">
                                  <p:stCondLst>
                                    <p:cond delay="0"/>
                                  </p:stCondLst>
                                  <p:childTnLst>
                                    <p:set>
                                      <p:cBhvr>
                                        <p:cTn id="165" dur="1" fill="hold">
                                          <p:stCondLst>
                                            <p:cond delay="0"/>
                                          </p:stCondLst>
                                        </p:cTn>
                                        <p:tgtEl>
                                          <p:spTgt spid="29"/>
                                        </p:tgtEl>
                                        <p:attrNameLst>
                                          <p:attrName>style.visibility</p:attrName>
                                        </p:attrNameLst>
                                      </p:cBhvr>
                                      <p:to>
                                        <p:strVal val="visible"/>
                                      </p:to>
                                    </p:set>
                                    <p:animEffect transition="in" filter="fade">
                                      <p:cBhvr>
                                        <p:cTn id="166" dur="500"/>
                                        <p:tgtEl>
                                          <p:spTgt spid="29"/>
                                        </p:tgtEl>
                                      </p:cBhvr>
                                    </p:animEffect>
                                  </p:childTnLst>
                                </p:cTn>
                              </p:par>
                            </p:childTnLst>
                          </p:cTn>
                        </p:par>
                      </p:childTnLst>
                    </p:cTn>
                  </p:par>
                  <p:par>
                    <p:cTn id="167" fill="hold">
                      <p:stCondLst>
                        <p:cond delay="indefinite"/>
                      </p:stCondLst>
                      <p:childTnLst>
                        <p:par>
                          <p:cTn id="168" fill="hold">
                            <p:stCondLst>
                              <p:cond delay="0"/>
                            </p:stCondLst>
                            <p:childTnLst>
                              <p:par>
                                <p:cTn id="169" presetID="42" presetClass="entr" presetSubtype="0" fill="hold" nodeType="clickEffect">
                                  <p:stCondLst>
                                    <p:cond delay="0"/>
                                  </p:stCondLst>
                                  <p:childTnLst>
                                    <p:set>
                                      <p:cBhvr>
                                        <p:cTn id="170" dur="1" fill="hold">
                                          <p:stCondLst>
                                            <p:cond delay="0"/>
                                          </p:stCondLst>
                                        </p:cTn>
                                        <p:tgtEl>
                                          <p:spTgt spid="27"/>
                                        </p:tgtEl>
                                        <p:attrNameLst>
                                          <p:attrName>style.visibility</p:attrName>
                                        </p:attrNameLst>
                                      </p:cBhvr>
                                      <p:to>
                                        <p:strVal val="visible"/>
                                      </p:to>
                                    </p:set>
                                    <p:animEffect transition="in" filter="fade">
                                      <p:cBhvr>
                                        <p:cTn id="171" dur="1000"/>
                                        <p:tgtEl>
                                          <p:spTgt spid="27"/>
                                        </p:tgtEl>
                                      </p:cBhvr>
                                    </p:animEffect>
                                    <p:anim calcmode="lin" valueType="num">
                                      <p:cBhvr>
                                        <p:cTn id="172" dur="1000" fill="hold"/>
                                        <p:tgtEl>
                                          <p:spTgt spid="27"/>
                                        </p:tgtEl>
                                        <p:attrNameLst>
                                          <p:attrName>ppt_x</p:attrName>
                                        </p:attrNameLst>
                                      </p:cBhvr>
                                      <p:tavLst>
                                        <p:tav tm="0">
                                          <p:val>
                                            <p:strVal val="#ppt_x"/>
                                          </p:val>
                                        </p:tav>
                                        <p:tav tm="100000">
                                          <p:val>
                                            <p:strVal val="#ppt_x"/>
                                          </p:val>
                                        </p:tav>
                                      </p:tavLst>
                                    </p:anim>
                                    <p:anim calcmode="lin" valueType="num">
                                      <p:cBhvr>
                                        <p:cTn id="17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1" presetClass="entr" presetSubtype="0" fill="hold" nodeType="clickEffect">
                                  <p:stCondLst>
                                    <p:cond delay="0"/>
                                  </p:stCondLst>
                                  <p:childTnLst>
                                    <p:set>
                                      <p:cBhvr>
                                        <p:cTn id="177" dur="1" fill="hold">
                                          <p:stCondLst>
                                            <p:cond delay="0"/>
                                          </p:stCondLst>
                                        </p:cTn>
                                        <p:tgtEl>
                                          <p:spTgt spid="28"/>
                                        </p:tgtEl>
                                        <p:attrNameLst>
                                          <p:attrName>style.visibility</p:attrName>
                                        </p:attrNameLst>
                                      </p:cBhvr>
                                      <p:to>
                                        <p:strVal val="visible"/>
                                      </p:to>
                                    </p:se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nodeType="clickEffect">
                                  <p:stCondLst>
                                    <p:cond delay="0"/>
                                  </p:stCondLst>
                                  <p:childTnLst>
                                    <p:set>
                                      <p:cBhvr>
                                        <p:cTn id="181" dur="1" fill="hold">
                                          <p:stCondLst>
                                            <p:cond delay="0"/>
                                          </p:stCondLst>
                                        </p:cTn>
                                        <p:tgtEl>
                                          <p:spTgt spid="24"/>
                                        </p:tgtEl>
                                        <p:attrNameLst>
                                          <p:attrName>style.visibility</p:attrName>
                                        </p:attrNameLst>
                                      </p:cBhvr>
                                      <p:to>
                                        <p:strVal val="visible"/>
                                      </p:to>
                                    </p:set>
                                    <p:animEffect transition="in" filter="fade">
                                      <p:cBhvr>
                                        <p:cTn id="182" dur="500"/>
                                        <p:tgtEl>
                                          <p:spTgt spid="24"/>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Effect transition="in" filter="fade">
                                      <p:cBhvr>
                                        <p:cTn id="185" dur="500"/>
                                        <p:tgtEl>
                                          <p:spTgt spid="26"/>
                                        </p:tgtEl>
                                      </p:cBhvr>
                                    </p:animEffect>
                                  </p:childTnLst>
                                </p:cTn>
                              </p:par>
                            </p:childTnLst>
                          </p:cTn>
                        </p:par>
                      </p:childTnLst>
                    </p:cTn>
                  </p:par>
                  <p:par>
                    <p:cTn id="186" fill="hold">
                      <p:stCondLst>
                        <p:cond delay="indefinite"/>
                      </p:stCondLst>
                      <p:childTnLst>
                        <p:par>
                          <p:cTn id="187" fill="hold">
                            <p:stCondLst>
                              <p:cond delay="0"/>
                            </p:stCondLst>
                            <p:childTnLst>
                              <p:par>
                                <p:cTn id="188" presetID="10" presetClass="entr" presetSubtype="0" fill="hold" nodeType="clickEffect">
                                  <p:stCondLst>
                                    <p:cond delay="0"/>
                                  </p:stCondLst>
                                  <p:childTnLst>
                                    <p:set>
                                      <p:cBhvr>
                                        <p:cTn id="189" dur="1" fill="hold">
                                          <p:stCondLst>
                                            <p:cond delay="0"/>
                                          </p:stCondLst>
                                        </p:cTn>
                                        <p:tgtEl>
                                          <p:spTgt spid="39"/>
                                        </p:tgtEl>
                                        <p:attrNameLst>
                                          <p:attrName>style.visibility</p:attrName>
                                        </p:attrNameLst>
                                      </p:cBhvr>
                                      <p:to>
                                        <p:strVal val="visible"/>
                                      </p:to>
                                    </p:set>
                                    <p:animEffect transition="in" filter="fade">
                                      <p:cBhvr>
                                        <p:cTn id="190" dur="500"/>
                                        <p:tgtEl>
                                          <p:spTgt spid="39"/>
                                        </p:tgtEl>
                                      </p:cBhvr>
                                    </p:animEffect>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nodeType="click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fade">
                                      <p:cBhvr>
                                        <p:cTn id="195" dur="500"/>
                                        <p:tgtEl>
                                          <p:spTgt spid="40"/>
                                        </p:tgtEl>
                                      </p:cBhvr>
                                    </p:animEffect>
                                  </p:childTnLst>
                                </p:cTn>
                              </p:par>
                            </p:childTnLst>
                          </p:cTn>
                        </p:par>
                      </p:childTnLst>
                    </p:cTn>
                  </p:par>
                  <p:par>
                    <p:cTn id="196" fill="hold">
                      <p:stCondLst>
                        <p:cond delay="indefinite"/>
                      </p:stCondLst>
                      <p:childTnLst>
                        <p:par>
                          <p:cTn id="197" fill="hold">
                            <p:stCondLst>
                              <p:cond delay="0"/>
                            </p:stCondLst>
                            <p:childTnLst>
                              <p:par>
                                <p:cTn id="198" presetID="1" presetClass="entr" presetSubtype="0" fill="hold" grpId="0" nodeType="clickEffect">
                                  <p:stCondLst>
                                    <p:cond delay="0"/>
                                  </p:stCondLst>
                                  <p:childTnLst>
                                    <p:set>
                                      <p:cBhvr>
                                        <p:cTn id="199" dur="1" fill="hold">
                                          <p:stCondLst>
                                            <p:cond delay="0"/>
                                          </p:stCondLst>
                                        </p:cTn>
                                        <p:tgtEl>
                                          <p:spTgt spid="41"/>
                                        </p:tgtEl>
                                        <p:attrNameLst>
                                          <p:attrName>style.visibility</p:attrName>
                                        </p:attrNameLst>
                                      </p:cBhvr>
                                      <p:to>
                                        <p:strVal val="visible"/>
                                      </p:to>
                                    </p:set>
                                  </p:childTnLst>
                                </p:cTn>
                              </p:par>
                            </p:childTnLst>
                          </p:cTn>
                        </p:par>
                      </p:childTnLst>
                    </p:cTn>
                  </p:par>
                  <p:par>
                    <p:cTn id="200" fill="hold">
                      <p:stCondLst>
                        <p:cond delay="indefinite"/>
                      </p:stCondLst>
                      <p:childTnLst>
                        <p:par>
                          <p:cTn id="201" fill="hold">
                            <p:stCondLst>
                              <p:cond delay="0"/>
                            </p:stCondLst>
                            <p:childTnLst>
                              <p:par>
                                <p:cTn id="202" presetID="1" presetClass="entr" presetSubtype="0" fill="hold" grpId="0" nodeType="clickEffect">
                                  <p:stCondLst>
                                    <p:cond delay="0"/>
                                  </p:stCondLst>
                                  <p:childTnLst>
                                    <p:set>
                                      <p:cBhvr>
                                        <p:cTn id="203" dur="1" fill="hold">
                                          <p:stCondLst>
                                            <p:cond delay="0"/>
                                          </p:stCondLst>
                                        </p:cTn>
                                        <p:tgtEl>
                                          <p:spTgt spid="42"/>
                                        </p:tgtEl>
                                        <p:attrNameLst>
                                          <p:attrName>style.visibility</p:attrName>
                                        </p:attrNameLst>
                                      </p:cBhvr>
                                      <p:to>
                                        <p:strVal val="visible"/>
                                      </p:to>
                                    </p:set>
                                  </p:childTnLst>
                                </p:cTn>
                              </p:par>
                            </p:childTnLst>
                          </p:cTn>
                        </p:par>
                      </p:childTnLst>
                    </p:cTn>
                  </p:par>
                  <p:par>
                    <p:cTn id="204" fill="hold">
                      <p:stCondLst>
                        <p:cond delay="indefinite"/>
                      </p:stCondLst>
                      <p:childTnLst>
                        <p:par>
                          <p:cTn id="205" fill="hold">
                            <p:stCondLst>
                              <p:cond delay="0"/>
                            </p:stCondLst>
                            <p:childTnLst>
                              <p:par>
                                <p:cTn id="206" presetID="10" presetClass="entr" presetSubtype="0" fill="hold" nodeType="clickEffect">
                                  <p:stCondLst>
                                    <p:cond delay="0"/>
                                  </p:stCondLst>
                                  <p:childTnLst>
                                    <p:set>
                                      <p:cBhvr>
                                        <p:cTn id="207" dur="1" fill="hold">
                                          <p:stCondLst>
                                            <p:cond delay="0"/>
                                          </p:stCondLst>
                                        </p:cTn>
                                        <p:tgtEl>
                                          <p:spTgt spid="43"/>
                                        </p:tgtEl>
                                        <p:attrNameLst>
                                          <p:attrName>style.visibility</p:attrName>
                                        </p:attrNameLst>
                                      </p:cBhvr>
                                      <p:to>
                                        <p:strVal val="visible"/>
                                      </p:to>
                                    </p:set>
                                    <p:animEffect transition="in" filter="fade">
                                      <p:cBhvr>
                                        <p:cTn id="208" dur="500"/>
                                        <p:tgtEl>
                                          <p:spTgt spid="43"/>
                                        </p:tgtEl>
                                      </p:cBhvr>
                                    </p:animEffect>
                                  </p:childTnLst>
                                </p:cTn>
                              </p:par>
                              <p:par>
                                <p:cTn id="209" presetID="10" presetClass="entr" presetSubtype="0" fill="hold" nodeType="withEffect">
                                  <p:stCondLst>
                                    <p:cond delay="0"/>
                                  </p:stCondLst>
                                  <p:childTnLst>
                                    <p:set>
                                      <p:cBhvr>
                                        <p:cTn id="210" dur="1" fill="hold">
                                          <p:stCondLst>
                                            <p:cond delay="0"/>
                                          </p:stCondLst>
                                        </p:cTn>
                                        <p:tgtEl>
                                          <p:spTgt spid="44"/>
                                        </p:tgtEl>
                                        <p:attrNameLst>
                                          <p:attrName>style.visibility</p:attrName>
                                        </p:attrNameLst>
                                      </p:cBhvr>
                                      <p:to>
                                        <p:strVal val="visible"/>
                                      </p:to>
                                    </p:set>
                                    <p:animEffect transition="in" filter="fade">
                                      <p:cBhvr>
                                        <p:cTn id="211" dur="500"/>
                                        <p:tgtEl>
                                          <p:spTgt spid="44"/>
                                        </p:tgtEl>
                                      </p:cBhvr>
                                    </p:animEffect>
                                  </p:childTnLst>
                                </p:cTn>
                              </p:par>
                              <p:par>
                                <p:cTn id="212" presetID="1" presetClass="entr" presetSubtype="0" fill="hold" grpId="0" nodeType="withEffect">
                                  <p:stCondLst>
                                    <p:cond delay="0"/>
                                  </p:stCondLst>
                                  <p:childTnLst>
                                    <p:set>
                                      <p:cBhvr>
                                        <p:cTn id="213" dur="1" fill="hold">
                                          <p:stCondLst>
                                            <p:cond delay="0"/>
                                          </p:stCondLst>
                                        </p:cTn>
                                        <p:tgtEl>
                                          <p:spTgt spid="3"/>
                                        </p:tgtEl>
                                        <p:attrNameLst>
                                          <p:attrName>style.visibility</p:attrName>
                                        </p:attrNameLst>
                                      </p:cBhvr>
                                      <p:to>
                                        <p:strVal val="visible"/>
                                      </p:to>
                                    </p:set>
                                  </p:childTnLst>
                                </p:cTn>
                              </p:par>
                            </p:childTnLst>
                          </p:cTn>
                        </p:par>
                      </p:childTnLst>
                    </p:cTn>
                  </p:par>
                  <p:par>
                    <p:cTn id="214" fill="hold">
                      <p:stCondLst>
                        <p:cond delay="indefinite"/>
                      </p:stCondLst>
                      <p:childTnLst>
                        <p:par>
                          <p:cTn id="215" fill="hold">
                            <p:stCondLst>
                              <p:cond delay="0"/>
                            </p:stCondLst>
                            <p:childTnLst>
                              <p:par>
                                <p:cTn id="216" presetID="1" presetClass="entr" presetSubtype="0" fill="hold" nodeType="clickEffect">
                                  <p:stCondLst>
                                    <p:cond delay="0"/>
                                  </p:stCondLst>
                                  <p:childTnLst>
                                    <p:set>
                                      <p:cBhvr>
                                        <p:cTn id="217"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35" grpId="0" animBg="1"/>
      <p:bldP spid="38" grpId="0" animBg="1"/>
      <p:bldP spid="41" grpId="0"/>
      <p:bldP spid="4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549" y="-121765"/>
            <a:ext cx="11155372" cy="1325563"/>
          </a:xfrm>
        </p:spPr>
        <p:txBody>
          <a:bodyPr/>
          <a:lstStyle/>
          <a:p>
            <a:r>
              <a:rPr lang="en-US" dirty="0"/>
              <a:t>	MISM Technology: Maximal Flexibility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l="14999" t="42667" r="15001" b="43555"/>
          <a:stretch>
            <a:fillRect/>
          </a:stretch>
        </p:blipFill>
        <p:spPr bwMode="auto">
          <a:xfrm>
            <a:off x="6799759" y="4207688"/>
            <a:ext cx="2846387" cy="420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2311" y="5285434"/>
            <a:ext cx="1963737" cy="485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l="27124" t="30266" r="28214" b="34866"/>
          <a:stretch>
            <a:fillRect/>
          </a:stretch>
        </p:blipFill>
        <p:spPr bwMode="auto">
          <a:xfrm>
            <a:off x="593299" y="3737182"/>
            <a:ext cx="2679700" cy="769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5">
            <a:extLst>
              <a:ext uri="{28A0092B-C50C-407E-A947-70E740481C1C}">
                <a14:useLocalDpi xmlns:a14="http://schemas.microsoft.com/office/drawing/2010/main" val="0"/>
              </a:ext>
            </a:extLst>
          </a:blip>
          <a:srcRect t="26788" b="26666"/>
          <a:stretch>
            <a:fillRect/>
          </a:stretch>
        </p:blipFill>
        <p:spPr bwMode="auto">
          <a:xfrm>
            <a:off x="7609076" y="2785558"/>
            <a:ext cx="2151063" cy="539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1215" y="2120378"/>
            <a:ext cx="1566863" cy="1282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031" y="1398805"/>
            <a:ext cx="769938" cy="769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9689" y="1864808"/>
            <a:ext cx="1174750" cy="1133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6306" y="5854532"/>
            <a:ext cx="1990725" cy="7318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28082" y="3892995"/>
            <a:ext cx="145415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65689" y="5904996"/>
            <a:ext cx="2206625" cy="749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16296" y="1170697"/>
            <a:ext cx="1998663" cy="76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 name="Picture 2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06234" y="1129152"/>
            <a:ext cx="1438275" cy="952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 name="Picture 23"/>
          <p:cNvPicPr>
            <a:picLocks noChangeAspect="1" noChangeArrowheads="1"/>
          </p:cNvPicPr>
          <p:nvPr/>
        </p:nvPicPr>
        <p:blipFill>
          <a:blip r:embed="rId14">
            <a:extLst>
              <a:ext uri="{28A0092B-C50C-407E-A947-70E740481C1C}">
                <a14:useLocalDpi xmlns:a14="http://schemas.microsoft.com/office/drawing/2010/main" val="0"/>
              </a:ext>
            </a:extLst>
          </a:blip>
          <a:srcRect t="9081" b="10405"/>
          <a:stretch>
            <a:fillRect/>
          </a:stretch>
        </p:blipFill>
        <p:spPr bwMode="auto">
          <a:xfrm>
            <a:off x="8847326" y="1910846"/>
            <a:ext cx="1133475"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77701" y="3310751"/>
            <a:ext cx="1833563" cy="6111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85948" y="4803354"/>
            <a:ext cx="1233488" cy="714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 name="Picture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844815" y="4893998"/>
            <a:ext cx="1455737" cy="630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389623" y="2358941"/>
            <a:ext cx="1522412" cy="1206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36805" y="3294808"/>
            <a:ext cx="2112963" cy="1098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3" name="Picture 1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12635" y="1563523"/>
            <a:ext cx="129857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4" name="Picture 2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42428" y="4782836"/>
            <a:ext cx="3305175" cy="7524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5" name="Picture 2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97351" y="2228413"/>
            <a:ext cx="2543175" cy="7493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308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3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6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8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9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4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10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8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8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5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110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nodeType="withEffect">
                                  <p:stCondLst>
                                    <p:cond delay="50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nodeType="withEffect">
                                  <p:stCondLst>
                                    <p:cond delay="140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nodeType="withEffect">
                                  <p:stCondLst>
                                    <p:cond delay="30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nodeType="withEffect">
                                  <p:stCondLst>
                                    <p:cond delay="100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10" presetClass="entr" presetSubtype="0" fill="hold" nodeType="withEffect">
                                  <p:stCondLst>
                                    <p:cond delay="20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nodeType="withEffect">
                                  <p:stCondLst>
                                    <p:cond delay="20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par>
                                <p:cTn id="65" presetID="10"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96938" y="-196850"/>
            <a:ext cx="11295062" cy="1325563"/>
          </a:xfrm>
        </p:spPr>
        <p:txBody>
          <a:bodyPr/>
          <a:lstStyle/>
          <a:p>
            <a:r>
              <a:rPr lang="en-US" dirty="0" smtClean="0"/>
              <a:t>Flexibility: Pick the UI of your Choice</a:t>
            </a:r>
            <a:endParaRPr lang="en-US" dirty="0"/>
          </a:p>
        </p:txBody>
      </p:sp>
      <p:pic>
        <p:nvPicPr>
          <p:cNvPr id="4"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631" y="924886"/>
            <a:ext cx="4191000" cy="557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2540" y="924886"/>
            <a:ext cx="4230687" cy="5535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831897" y="2176943"/>
            <a:ext cx="1828800" cy="2031325"/>
          </a:xfrm>
          <a:prstGeom prst="rect">
            <a:avLst/>
          </a:prstGeom>
          <a:noFill/>
        </p:spPr>
        <p:txBody>
          <a:bodyPr wrap="square" rtlCol="0">
            <a:spAutoFit/>
          </a:bodyPr>
          <a:lstStyle/>
          <a:p>
            <a:r>
              <a:rPr lang="en-US" sz="1800" kern="1200" dirty="0" smtClean="0">
                <a:solidFill>
                  <a:schemeClr val="tx1"/>
                </a:solidFill>
                <a:latin typeface="+mn-lt"/>
                <a:ea typeface="+mn-ea"/>
                <a:cs typeface="+mn-cs"/>
              </a:rPr>
              <a:t>HTML/Touch interface for smaller devices</a:t>
            </a:r>
          </a:p>
          <a:p>
            <a:endParaRPr lang="en-US" dirty="0"/>
          </a:p>
          <a:p>
            <a:r>
              <a:rPr lang="en-US" dirty="0" smtClean="0"/>
              <a:t>‘Paper-like’ layout for larger devices</a:t>
            </a:r>
            <a:endParaRPr lang="en-US" sz="1800" kern="1200" dirty="0">
              <a:solidFill>
                <a:schemeClr val="tx1"/>
              </a:solidFill>
              <a:latin typeface="+mn-lt"/>
              <a:ea typeface="+mn-ea"/>
              <a:cs typeface="+mn-cs"/>
            </a:endParaRPr>
          </a:p>
        </p:txBody>
      </p:sp>
    </p:spTree>
    <p:extLst>
      <p:ext uri="{BB962C8B-B14F-4D97-AF65-F5344CB8AC3E}">
        <p14:creationId xmlns:p14="http://schemas.microsoft.com/office/powerpoint/2010/main" val="1719591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654" y="94901"/>
            <a:ext cx="10515600" cy="1325563"/>
          </a:xfrm>
        </p:spPr>
        <p:txBody>
          <a:bodyPr/>
          <a:lstStyle/>
          <a:p>
            <a:r>
              <a:rPr lang="en-US" dirty="0" smtClean="0"/>
              <a:t>Flexibility: Any Data Type Supported</a:t>
            </a:r>
            <a:endParaRPr lang="en-US" dirty="0"/>
          </a:p>
        </p:txBody>
      </p:sp>
      <p:pic>
        <p:nvPicPr>
          <p:cNvPr id="4" name="Content Placeholder 14" descr="anydata.gif"/>
          <p:cNvPicPr>
            <a:picLocks noGrp="1" noChangeAspect="1"/>
          </p:cNvPicPr>
          <p:nvPr>
            <p:ph sz="half" idx="4294967295"/>
          </p:nvPr>
        </p:nvPicPr>
        <p:blipFill>
          <a:blip r:embed="rId2">
            <a:extLst>
              <a:ext uri="{28A0092B-C50C-407E-A947-70E740481C1C}">
                <a14:useLocalDpi xmlns:a14="http://schemas.microsoft.com/office/drawing/2010/main" val="0"/>
              </a:ext>
            </a:extLst>
          </a:blip>
          <a:srcRect t="-63284" b="-63284"/>
          <a:stretch>
            <a:fillRect/>
          </a:stretch>
        </p:blipFill>
        <p:spPr>
          <a:xfrm>
            <a:off x="2106367" y="1388684"/>
            <a:ext cx="3770312" cy="3687762"/>
          </a:xfrm>
          <a:prstGeom prst="rect">
            <a:avLst/>
          </a:prstGeom>
        </p:spPr>
      </p:pic>
      <p:sp>
        <p:nvSpPr>
          <p:cNvPr id="5" name="Text Placeholder 5"/>
          <p:cNvSpPr txBox="1">
            <a:spLocks/>
          </p:cNvSpPr>
          <p:nvPr/>
        </p:nvSpPr>
        <p:spPr>
          <a:xfrm>
            <a:off x="6235454" y="1505365"/>
            <a:ext cx="4041775" cy="639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mtClean="0"/>
              <a:t>Client Experience</a:t>
            </a:r>
            <a:endParaRPr lang="en-US" dirty="0" smtClean="0"/>
          </a:p>
        </p:txBody>
      </p:sp>
      <p:pic>
        <p:nvPicPr>
          <p:cNvPr id="6" name="Content Placeholder 9" descr="200387650-001.png"/>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l="-87643" r="-87643"/>
          <a:stretch>
            <a:fillRect/>
          </a:stretch>
        </p:blipFill>
        <p:spPr>
          <a:xfrm>
            <a:off x="5660779" y="2180052"/>
            <a:ext cx="4041775" cy="3951288"/>
          </a:xfrm>
          <a:prstGeom prst="rect">
            <a:avLst/>
          </a:prstGeom>
        </p:spPr>
      </p:pic>
      <p:pic>
        <p:nvPicPr>
          <p:cNvPr id="7" name="Picture 15" descr="Any devic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47629" y="4405727"/>
            <a:ext cx="3887788" cy="1341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7" descr="ncda.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13542" y="2421352"/>
            <a:ext cx="1393825" cy="1365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8" descr="msdh.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775454" y="4034252"/>
            <a:ext cx="1096963" cy="185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19"/>
          <p:cNvSpPr txBox="1">
            <a:spLocks noChangeArrowheads="1"/>
          </p:cNvSpPr>
          <p:nvPr/>
        </p:nvSpPr>
        <p:spPr bwMode="auto">
          <a:xfrm>
            <a:off x="7305429" y="3010065"/>
            <a:ext cx="76816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2000" b="1" dirty="0" smtClean="0">
                <a:solidFill>
                  <a:schemeClr val="accent6">
                    <a:lumMod val="75000"/>
                  </a:schemeClr>
                </a:solidFill>
              </a:rPr>
              <a:t>14</a:t>
            </a:r>
            <a:endParaRPr lang="en-US" sz="2000" b="1" dirty="0">
              <a:solidFill>
                <a:schemeClr val="accent6">
                  <a:lumMod val="75000"/>
                </a:schemeClr>
              </a:solidFill>
            </a:endParaRPr>
          </a:p>
          <a:p>
            <a:pPr algn="ctr" eaLnBrk="1" hangingPunct="1"/>
            <a:r>
              <a:rPr lang="en-US" sz="2000" b="1" dirty="0">
                <a:solidFill>
                  <a:schemeClr val="accent6">
                    <a:lumMod val="75000"/>
                  </a:schemeClr>
                </a:solidFill>
              </a:rPr>
              <a:t>years</a:t>
            </a:r>
          </a:p>
        </p:txBody>
      </p:sp>
      <p:sp>
        <p:nvSpPr>
          <p:cNvPr id="11" name="Text Placeholder 3"/>
          <p:cNvSpPr txBox="1">
            <a:spLocks/>
          </p:cNvSpPr>
          <p:nvPr/>
        </p:nvSpPr>
        <p:spPr>
          <a:xfrm>
            <a:off x="1878435" y="1496566"/>
            <a:ext cx="4040188" cy="639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smtClean="0"/>
              <a:t>Flexible Technology</a:t>
            </a:r>
          </a:p>
        </p:txBody>
      </p:sp>
    </p:spTree>
    <p:extLst>
      <p:ext uri="{BB962C8B-B14F-4D97-AF65-F5344CB8AC3E}">
        <p14:creationId xmlns:p14="http://schemas.microsoft.com/office/powerpoint/2010/main" val="4355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p:bldP spid="1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482" y="58737"/>
            <a:ext cx="10515600" cy="1325563"/>
          </a:xfrm>
        </p:spPr>
        <p:txBody>
          <a:bodyPr/>
          <a:lstStyle/>
          <a:p>
            <a:r>
              <a:rPr lang="en-US" dirty="0" smtClean="0"/>
              <a:t>	Flexibility: Any Device Supported</a:t>
            </a:r>
            <a:endParaRPr lang="en-US" dirty="0"/>
          </a:p>
        </p:txBody>
      </p:sp>
      <p:pic>
        <p:nvPicPr>
          <p:cNvPr id="4" name="Picture 19" descr="epadinknoback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3908" y="4479794"/>
            <a:ext cx="1608125" cy="1379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20" descr="G337105092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5921" y="1384300"/>
            <a:ext cx="1858963" cy="2441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pic>
      <p:pic>
        <p:nvPicPr>
          <p:cNvPr id="6" name="Picture 13" descr="F5_right_form3_pe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28196" y="1325563"/>
            <a:ext cx="2987675" cy="2128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8" descr="form_tablet.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3033" y="1530351"/>
            <a:ext cx="3200400" cy="1924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7238" y="3940175"/>
            <a:ext cx="2085975" cy="2190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866" y="3889375"/>
            <a:ext cx="1895475" cy="2419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07619" y="3565922"/>
            <a:ext cx="2474084" cy="1194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90754" y="4208463"/>
            <a:ext cx="2379662" cy="1922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0252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Introductions</a:t>
            </a:r>
          </a:p>
          <a:p>
            <a:r>
              <a:rPr lang="en-US" dirty="0" err="1" smtClean="0"/>
              <a:t>Mi</a:t>
            </a:r>
            <a:r>
              <a:rPr lang="en-US" dirty="0" smtClean="0"/>
              <a:t>-Corporation background</a:t>
            </a:r>
          </a:p>
          <a:p>
            <a:r>
              <a:rPr lang="en-US" dirty="0" smtClean="0"/>
              <a:t>Mobile Inspection Software Workflow Automation</a:t>
            </a:r>
          </a:p>
          <a:p>
            <a:r>
              <a:rPr lang="en-US" dirty="0" smtClean="0"/>
              <a:t>Mobile Inspection Software Product Overview</a:t>
            </a:r>
          </a:p>
          <a:p>
            <a:r>
              <a:rPr lang="en-US" dirty="0" smtClean="0"/>
              <a:t>Customer Case Study</a:t>
            </a:r>
          </a:p>
          <a:p>
            <a:r>
              <a:rPr lang="en-US" dirty="0" err="1" smtClean="0"/>
              <a:t>Mi</a:t>
            </a:r>
            <a:r>
              <a:rPr lang="en-US" dirty="0" smtClean="0"/>
              <a:t>-Corporation Ecosystem</a:t>
            </a:r>
          </a:p>
          <a:p>
            <a:r>
              <a:rPr lang="en-US" dirty="0" smtClean="0"/>
              <a:t>Live Demo</a:t>
            </a:r>
          </a:p>
          <a:p>
            <a:r>
              <a:rPr lang="en-US" dirty="0" smtClean="0"/>
              <a:t>Next Steps/Feedback</a:t>
            </a:r>
            <a:endParaRPr lang="en-US" dirty="0"/>
          </a:p>
        </p:txBody>
      </p:sp>
      <p:pic>
        <p:nvPicPr>
          <p:cNvPr id="5" name="Picture 10"/>
          <p:cNvPicPr>
            <a:picLocks noChangeAspect="1" noChangeArrowheads="1"/>
          </p:cNvPicPr>
          <p:nvPr/>
        </p:nvPicPr>
        <p:blipFill rotWithShape="1">
          <a:blip r:embed="rId2">
            <a:extLst>
              <a:ext uri="{28A0092B-C50C-407E-A947-70E740481C1C}">
                <a14:useLocalDpi xmlns:a14="http://schemas.microsoft.com/office/drawing/2010/main" val="0"/>
              </a:ext>
            </a:extLst>
          </a:blip>
          <a:srcRect r="9809"/>
          <a:stretch/>
        </p:blipFill>
        <p:spPr bwMode="auto">
          <a:xfrm>
            <a:off x="10052631" y="365125"/>
            <a:ext cx="1786861"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2" descr="https://encrypted-tbn0.google.com/images?q=tbn:ANd9GcTvk_Sb4IhvNHN2XygQeGAJSq_5ErlOouwrmTmmm7Q8qvNIUEJ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4318" y="2100262"/>
            <a:ext cx="2043485" cy="14891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38323" y="3864056"/>
            <a:ext cx="1301169" cy="1416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p:nvPr/>
        </p:nvSpPr>
        <p:spPr>
          <a:xfrm>
            <a:off x="838199" y="5419357"/>
            <a:ext cx="3599329" cy="461665"/>
          </a:xfrm>
          <a:prstGeom prst="rect">
            <a:avLst/>
          </a:prstGeom>
          <a:noFill/>
          <a:ln>
            <a:solidFill>
              <a:schemeClr val="tx1"/>
            </a:solidFill>
          </a:ln>
        </p:spPr>
        <p:txBody>
          <a:bodyPr wrap="square" rtlCol="0">
            <a:spAutoFit/>
          </a:bodyPr>
          <a:lstStyle/>
          <a:p>
            <a:endParaRPr lang="en-US" dirty="0"/>
          </a:p>
        </p:txBody>
      </p:sp>
    </p:spTree>
    <p:extLst>
      <p:ext uri="{BB962C8B-B14F-4D97-AF65-F5344CB8AC3E}">
        <p14:creationId xmlns:p14="http://schemas.microsoft.com/office/powerpoint/2010/main" val="3437948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8215"/>
            <a:ext cx="10515600" cy="1325563"/>
          </a:xfrm>
        </p:spPr>
        <p:txBody>
          <a:bodyPr/>
          <a:lstStyle/>
          <a:p>
            <a:r>
              <a:rPr lang="en-US" dirty="0" smtClean="0"/>
              <a:t>	Flexibility Matters to the Market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6941" y="768801"/>
            <a:ext cx="8955390" cy="5723809"/>
          </a:xfrm>
          <a:prstGeom prst="rect">
            <a:avLst/>
          </a:prstGeom>
        </p:spPr>
      </p:pic>
    </p:spTree>
    <p:extLst>
      <p:ext uri="{BB962C8B-B14F-4D97-AF65-F5344CB8AC3E}">
        <p14:creationId xmlns:p14="http://schemas.microsoft.com/office/powerpoint/2010/main" val="41687930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270"/>
            <a:ext cx="10515600" cy="1325563"/>
          </a:xfrm>
        </p:spPr>
        <p:txBody>
          <a:bodyPr/>
          <a:lstStyle/>
          <a:p>
            <a:r>
              <a:rPr lang="en-US" dirty="0" smtClean="0"/>
              <a:t>	What Sets Mi-Corporation Apart?</a:t>
            </a:r>
            <a:endParaRPr lang="en-US" dirty="0"/>
          </a:p>
        </p:txBody>
      </p:sp>
      <p:sp>
        <p:nvSpPr>
          <p:cNvPr id="4" name="Content Placeholder 2"/>
          <p:cNvSpPr>
            <a:spLocks noGrp="1"/>
          </p:cNvSpPr>
          <p:nvPr>
            <p:ph idx="1"/>
          </p:nvPr>
        </p:nvSpPr>
        <p:spPr>
          <a:xfrm>
            <a:off x="60121" y="2088776"/>
            <a:ext cx="12071758" cy="5715000"/>
          </a:xfrm>
        </p:spPr>
        <p:txBody>
          <a:bodyPr/>
          <a:lstStyle/>
          <a:p>
            <a:pPr>
              <a:buFontTx/>
              <a:buNone/>
            </a:pPr>
            <a:r>
              <a:rPr lang="en-US" sz="2000" b="1" u="sng" dirty="0" smtClean="0"/>
              <a:t>Proven:</a:t>
            </a:r>
            <a:r>
              <a:rPr lang="en-US" sz="2000" dirty="0" smtClean="0"/>
              <a:t> </a:t>
            </a:r>
            <a:r>
              <a:rPr lang="en-US" sz="1800" dirty="0" smtClean="0"/>
              <a:t>14 years experience building </a:t>
            </a:r>
            <a:r>
              <a:rPr lang="en-US" sz="1800" i="1" u="sng" dirty="0" smtClean="0"/>
              <a:t>mobile</a:t>
            </a:r>
            <a:r>
              <a:rPr lang="en-US" sz="1800" dirty="0" smtClean="0"/>
              <a:t>-solutions from the        	</a:t>
            </a:r>
            <a:r>
              <a:rPr lang="en-US" sz="2000" b="1" u="sng" dirty="0" smtClean="0"/>
              <a:t>Most Flexible:</a:t>
            </a:r>
            <a:r>
              <a:rPr lang="en-US" sz="2000" dirty="0" smtClean="0"/>
              <a:t> </a:t>
            </a:r>
            <a:r>
              <a:rPr lang="en-US" sz="1800" dirty="0" smtClean="0"/>
              <a:t>Any data, any device solutions from the ground-up for Tablets &amp; mobile, best practices, training                     Support for maximal devices, input options, hardware 							                  devices, integrations</a:t>
            </a:r>
            <a:endParaRPr lang="en-US" sz="1800" b="1" dirty="0" smtClean="0"/>
          </a:p>
          <a:p>
            <a:pPr>
              <a:buFontTx/>
              <a:buNone/>
            </a:pPr>
            <a:r>
              <a:rPr lang="en-US" sz="2000" b="1" u="sng" dirty="0" smtClean="0"/>
              <a:t>Enterprise:</a:t>
            </a:r>
            <a:r>
              <a:rPr lang="en-US" sz="2000" dirty="0" smtClean="0"/>
              <a:t> </a:t>
            </a:r>
            <a:r>
              <a:rPr lang="en-US" sz="1800" dirty="0" smtClean="0"/>
              <a:t>Robust, scalable technology that has        		 </a:t>
            </a:r>
            <a:r>
              <a:rPr lang="en-US" sz="2000" b="1" u="sng" dirty="0" smtClean="0"/>
              <a:t>Intellectual Leadership:</a:t>
            </a:r>
            <a:r>
              <a:rPr lang="en-US" sz="2000" dirty="0" smtClean="0"/>
              <a:t> </a:t>
            </a:r>
            <a:r>
              <a:rPr lang="en-US" sz="1800" dirty="0" smtClean="0"/>
              <a:t>10 issued US patents</a:t>
            </a:r>
            <a:endParaRPr lang="en-US" sz="2400" dirty="0" smtClean="0"/>
          </a:p>
          <a:p>
            <a:pPr>
              <a:buFontTx/>
              <a:buNone/>
            </a:pPr>
            <a:r>
              <a:rPr lang="en-US" sz="1800" dirty="0" smtClean="0"/>
              <a:t>passed audits by Eli Lilly, Sutter Health and AT&amp;T          		 covering digital writing technology, 3 others pending</a:t>
            </a:r>
            <a:endParaRPr lang="en-US" sz="1800" b="1" u="sng" dirty="0" smtClean="0"/>
          </a:p>
          <a:p>
            <a:pPr>
              <a:buFontTx/>
              <a:buNone/>
            </a:pPr>
            <a:endParaRPr lang="en-US" sz="1600" b="1" u="sng" dirty="0"/>
          </a:p>
          <a:p>
            <a:pPr>
              <a:buFontTx/>
              <a:buNone/>
            </a:pPr>
            <a:r>
              <a:rPr lang="en-US" sz="2000" b="1" u="sng" dirty="0" smtClean="0"/>
              <a:t>Top-Notch Support:</a:t>
            </a:r>
            <a:r>
              <a:rPr lang="en-US" sz="2000" dirty="0"/>
              <a:t> </a:t>
            </a:r>
            <a:r>
              <a:rPr lang="en-US" sz="2000" dirty="0" smtClean="0"/>
              <a:t>Highly responsive, achieved top		 </a:t>
            </a:r>
            <a:r>
              <a:rPr lang="en-US" sz="2000" b="1" u="sng" dirty="0" smtClean="0"/>
              <a:t>Best Offline Capabilities:</a:t>
            </a:r>
            <a:r>
              <a:rPr lang="en-US" sz="2000" dirty="0" smtClean="0"/>
              <a:t> </a:t>
            </a:r>
            <a:r>
              <a:rPr lang="en-US" sz="1800" dirty="0" smtClean="0"/>
              <a:t>Allowing lookups, secure  </a:t>
            </a:r>
          </a:p>
          <a:p>
            <a:pPr>
              <a:buFontTx/>
              <a:buNone/>
            </a:pPr>
            <a:r>
              <a:rPr lang="en-US" sz="1800" dirty="0" smtClean="0"/>
              <a:t>possible score of 200 on MSFT NSAT rating (200 scale)	                   data sync &amp; more, even when disconnected</a:t>
            </a:r>
          </a:p>
          <a:p>
            <a:pPr>
              <a:buFontTx/>
              <a:buNone/>
            </a:pPr>
            <a:endParaRPr lang="en-US" sz="1800" b="1" dirty="0" smtClean="0"/>
          </a:p>
          <a:p>
            <a:pPr>
              <a:buFontTx/>
              <a:buNone/>
            </a:pPr>
            <a:endParaRPr lang="en-US" sz="2200" b="1" dirty="0" smtClean="0"/>
          </a:p>
        </p:txBody>
      </p:sp>
    </p:spTree>
    <p:extLst>
      <p:ext uri="{BB962C8B-B14F-4D97-AF65-F5344CB8AC3E}">
        <p14:creationId xmlns:p14="http://schemas.microsoft.com/office/powerpoint/2010/main" val="41941992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Enterprise-Class Security Matters</a:t>
            </a:r>
            <a:endParaRPr lang="en-US" dirty="0"/>
          </a:p>
        </p:txBody>
      </p:sp>
      <p:sp>
        <p:nvSpPr>
          <p:cNvPr id="3" name="Content Placeholder 2"/>
          <p:cNvSpPr>
            <a:spLocks noGrp="1"/>
          </p:cNvSpPr>
          <p:nvPr>
            <p:ph idx="1"/>
          </p:nvPr>
        </p:nvSpPr>
        <p:spPr>
          <a:xfrm>
            <a:off x="681445" y="1607911"/>
            <a:ext cx="10515600" cy="4351338"/>
          </a:xfrm>
        </p:spPr>
        <p:txBody>
          <a:bodyPr/>
          <a:lstStyle/>
          <a:p>
            <a:r>
              <a:rPr lang="en-US" sz="2200" b="1" dirty="0"/>
              <a:t>High levels of security and control, highly vetted</a:t>
            </a:r>
            <a:r>
              <a:rPr lang="en-US" sz="2200" dirty="0"/>
              <a:t> </a:t>
            </a:r>
          </a:p>
          <a:p>
            <a:pPr lvl="1"/>
            <a:r>
              <a:rPr lang="en-US" sz="1800" dirty="0" err="1" smtClean="0"/>
              <a:t>Mi</a:t>
            </a:r>
            <a:r>
              <a:rPr lang="en-US" sz="1800" dirty="0" smtClean="0"/>
              <a:t>-Corporation passed audits by global companies like Eli Lilly, AT&amp;T, Quintiles, Sutter Health etc.</a:t>
            </a:r>
            <a:endParaRPr lang="en-US" sz="1800" dirty="0"/>
          </a:p>
          <a:p>
            <a:pPr lvl="2"/>
            <a:r>
              <a:rPr lang="en-US" sz="1400" dirty="0" smtClean="0"/>
              <a:t>For good software development practices, HIPAA compliance, FDA 21 CFR Part 11 compliance</a:t>
            </a:r>
            <a:endParaRPr lang="en-US" sz="1400" dirty="0"/>
          </a:p>
          <a:p>
            <a:pPr lvl="1"/>
            <a:r>
              <a:rPr lang="en-US" sz="1800" dirty="0"/>
              <a:t>HTTPS and VPN communication,  SSL certificates, hashing, full audit trails, unique IDs, password aging and encryption</a:t>
            </a:r>
          </a:p>
          <a:p>
            <a:pPr lvl="1"/>
            <a:r>
              <a:rPr lang="en-US" sz="1800" dirty="0"/>
              <a:t>In-process data contained in proprietary, encrypted XML format</a:t>
            </a:r>
          </a:p>
          <a:p>
            <a:pPr lvl="1"/>
            <a:r>
              <a:rPr lang="en-US" sz="1800" dirty="0"/>
              <a:t>Detailed session reports on any form-session stored:</a:t>
            </a:r>
          </a:p>
          <a:p>
            <a:pPr lvl="2"/>
            <a:r>
              <a:rPr lang="en-US" sz="1400" dirty="0"/>
              <a:t>U/N, device name, session open time, </a:t>
            </a:r>
            <a:r>
              <a:rPr lang="en-US" sz="1400" dirty="0" err="1"/>
              <a:t>Mi</a:t>
            </a:r>
            <a:r>
              <a:rPr lang="en-US" sz="1400" dirty="0"/>
              <a:t>-Forms versioning, O/S versioning, Memory availability, battery level remaining, session end time &amp; potential session transmission time</a:t>
            </a:r>
          </a:p>
          <a:p>
            <a:pPr lvl="2"/>
            <a:r>
              <a:rPr lang="en-US" sz="1400" dirty="0"/>
              <a:t>Ink-Capture on form with Stylus: Each ink-stroke is time-stamped, each point’s pressure data recorded in the XML data</a:t>
            </a:r>
          </a:p>
          <a:p>
            <a:pPr lvl="1"/>
            <a:r>
              <a:rPr lang="en-US" sz="1800" dirty="0"/>
              <a:t>Session hashing: security tags against XML export &amp; internal passwords for uploads</a:t>
            </a:r>
          </a:p>
          <a:p>
            <a:pPr lvl="1"/>
            <a:r>
              <a:rPr lang="en-US" sz="1800" dirty="0"/>
              <a:t>Authentication: </a:t>
            </a:r>
          </a:p>
          <a:p>
            <a:pPr lvl="2"/>
            <a:r>
              <a:rPr lang="en-US" sz="1400" dirty="0"/>
              <a:t>On Start of </a:t>
            </a:r>
            <a:r>
              <a:rPr lang="en-US" sz="1400" dirty="0" err="1"/>
              <a:t>Mi</a:t>
            </a:r>
            <a:r>
              <a:rPr lang="en-US" sz="1400" dirty="0"/>
              <a:t>-Forms &amp; Finish/Upload of the form session</a:t>
            </a:r>
          </a:p>
          <a:p>
            <a:pPr lvl="2"/>
            <a:r>
              <a:rPr lang="en-US" sz="1400" dirty="0"/>
              <a:t>Lockout of accounts based on failed authentication</a:t>
            </a:r>
          </a:p>
          <a:p>
            <a:pPr lvl="2"/>
            <a:r>
              <a:rPr lang="en-US" sz="1400" dirty="0"/>
              <a:t>Active Directory Compatibility</a:t>
            </a:r>
          </a:p>
          <a:p>
            <a:endParaRPr lang="en-US" dirty="0"/>
          </a:p>
        </p:txBody>
      </p:sp>
    </p:spTree>
    <p:extLst>
      <p:ext uri="{BB962C8B-B14F-4D97-AF65-F5344CB8AC3E}">
        <p14:creationId xmlns:p14="http://schemas.microsoft.com/office/powerpoint/2010/main" val="23785828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26205"/>
            <a:ext cx="11173097" cy="1325563"/>
          </a:xfrm>
        </p:spPr>
        <p:txBody>
          <a:bodyPr/>
          <a:lstStyle/>
          <a:p>
            <a:r>
              <a:rPr lang="en-US" dirty="0" smtClean="0"/>
              <a:t>Customer Case Study – </a:t>
            </a:r>
            <a:br>
              <a:rPr lang="en-US" dirty="0" smtClean="0"/>
            </a:br>
            <a:r>
              <a:rPr lang="en-US" dirty="0" smtClean="0"/>
              <a:t>NC Dept. of Agriculture</a:t>
            </a:r>
            <a:endParaRPr lang="en-US" dirty="0"/>
          </a:p>
        </p:txBody>
      </p:sp>
      <p:pic>
        <p:nvPicPr>
          <p:cNvPr id="4" name="Picture 7" descr="https://encrypted-tbn0.google.com/images?q=tbn:ANd9GcTyOtfCGPjB6_ATjU8I3ci5cFut_YogwIeYBBgehg-PZpQ3ao2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3442" y="3810680"/>
            <a:ext cx="2135187" cy="1795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809642" y="1798637"/>
            <a:ext cx="7097486" cy="5059363"/>
          </a:xfrm>
        </p:spPr>
        <p:txBody>
          <a:bodyPr>
            <a:normAutofit lnSpcReduction="10000"/>
          </a:bodyPr>
          <a:lstStyle/>
          <a:p>
            <a:pPr>
              <a:defRPr/>
            </a:pPr>
            <a:r>
              <a:rPr lang="en-US" sz="2800" b="1" dirty="0" smtClean="0"/>
              <a:t>Pesticides inspections</a:t>
            </a:r>
          </a:p>
          <a:p>
            <a:pPr lvl="1">
              <a:defRPr/>
            </a:pPr>
            <a:r>
              <a:rPr lang="en-US" sz="2000" dirty="0" smtClean="0"/>
              <a:t>About 20 field inspectors</a:t>
            </a:r>
          </a:p>
          <a:p>
            <a:pPr lvl="2">
              <a:defRPr/>
            </a:pPr>
            <a:r>
              <a:rPr lang="en-US" sz="2000" dirty="0" smtClean="0"/>
              <a:t>Turnaround time: 2-3 weeks</a:t>
            </a:r>
          </a:p>
          <a:p>
            <a:pPr lvl="2">
              <a:defRPr/>
            </a:pPr>
            <a:r>
              <a:rPr lang="en-US" sz="2000" dirty="0" smtClean="0"/>
              <a:t>Paper forms, mailing, transcribing, data-entry</a:t>
            </a:r>
          </a:p>
          <a:p>
            <a:pPr lvl="1">
              <a:defRPr/>
            </a:pPr>
            <a:endParaRPr lang="en-US" sz="2000" dirty="0" smtClean="0"/>
          </a:p>
          <a:p>
            <a:pPr lvl="1">
              <a:defRPr/>
            </a:pPr>
            <a:r>
              <a:rPr lang="en-US" sz="2000" dirty="0" err="1" smtClean="0"/>
              <a:t>Mi</a:t>
            </a:r>
            <a:r>
              <a:rPr lang="en-US" sz="2000" dirty="0" smtClean="0"/>
              <a:t>-Forms on Tablet solution</a:t>
            </a:r>
          </a:p>
          <a:p>
            <a:pPr lvl="2">
              <a:defRPr/>
            </a:pPr>
            <a:r>
              <a:rPr lang="en-US" sz="2000" dirty="0" smtClean="0"/>
              <a:t>Instant lookups of database in field, </a:t>
            </a:r>
            <a:r>
              <a:rPr lang="en-US" sz="2000" i="1" u="sng" dirty="0" smtClean="0"/>
              <a:t>even offline</a:t>
            </a:r>
          </a:p>
          <a:p>
            <a:pPr lvl="2">
              <a:defRPr/>
            </a:pPr>
            <a:r>
              <a:rPr lang="en-US" sz="2000" dirty="0" smtClean="0"/>
              <a:t>Easy, fast data submission straight to managers </a:t>
            </a:r>
          </a:p>
          <a:p>
            <a:pPr lvl="3">
              <a:defRPr/>
            </a:pPr>
            <a:r>
              <a:rPr lang="en-US" dirty="0" smtClean="0"/>
              <a:t>Turnaround time: </a:t>
            </a:r>
            <a:r>
              <a:rPr lang="en-US" u="sng" dirty="0" smtClean="0"/>
              <a:t>1-2 days!</a:t>
            </a:r>
            <a:r>
              <a:rPr lang="en-US" dirty="0" smtClean="0"/>
              <a:t> (quicker)</a:t>
            </a:r>
          </a:p>
          <a:p>
            <a:pPr lvl="2">
              <a:defRPr/>
            </a:pPr>
            <a:r>
              <a:rPr lang="en-US" sz="2000" dirty="0" smtClean="0"/>
              <a:t>Improved data quality (cleaner)</a:t>
            </a:r>
          </a:p>
          <a:p>
            <a:pPr lvl="2">
              <a:defRPr/>
            </a:pPr>
            <a:r>
              <a:rPr lang="en-US" dirty="0" smtClean="0"/>
              <a:t>Net savings to date: </a:t>
            </a:r>
            <a:r>
              <a:rPr lang="en-US" b="1" i="1" dirty="0" smtClean="0"/>
              <a:t>~$220,000</a:t>
            </a:r>
            <a:endParaRPr lang="en-US" sz="2000" b="1" i="1" dirty="0" smtClean="0"/>
          </a:p>
          <a:p>
            <a:pPr lvl="2">
              <a:defRPr/>
            </a:pPr>
            <a:r>
              <a:rPr lang="en-US" sz="2000" dirty="0" smtClean="0"/>
              <a:t>Completely paperless!</a:t>
            </a:r>
          </a:p>
          <a:p>
            <a:pPr lvl="2">
              <a:defRPr/>
            </a:pPr>
            <a:endParaRPr lang="en-US" sz="2000" dirty="0" smtClean="0"/>
          </a:p>
          <a:p>
            <a:pPr lvl="1">
              <a:defRPr/>
            </a:pPr>
            <a:r>
              <a:rPr lang="en-US" sz="2000" dirty="0" smtClean="0"/>
              <a:t>Success led to several other Government departments adopting the </a:t>
            </a:r>
            <a:r>
              <a:rPr lang="en-US" sz="2000" dirty="0" err="1" smtClean="0"/>
              <a:t>Mi</a:t>
            </a:r>
            <a:r>
              <a:rPr lang="en-US" sz="2000" dirty="0" smtClean="0"/>
              <a:t>-Forms solution for similar inspections</a:t>
            </a:r>
          </a:p>
        </p:txBody>
      </p:sp>
      <p:pic>
        <p:nvPicPr>
          <p:cNvPr id="6" name="Picture 5" descr="http://profile.ak.fbcdn.net/hprofile-ak-snc4/41578_139164215005_7534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0689" y="1355725"/>
            <a:ext cx="2073275" cy="2030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808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wipe(down)">
                                      <p:cBhvr>
                                        <p:cTn id="7" dur="500"/>
                                        <p:tgtEl>
                                          <p:spTgt spid="5">
                                            <p:txEl>
                                              <p:pRg st="5" end="5"/>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6" end="6"/>
                                            </p:txEl>
                                          </p:spTgt>
                                        </p:tgtEl>
                                        <p:attrNameLst>
                                          <p:attrName>style.visibility</p:attrName>
                                        </p:attrNameLst>
                                      </p:cBhvr>
                                      <p:to>
                                        <p:strVal val="visible"/>
                                      </p:to>
                                    </p:set>
                                    <p:animEffect transition="in" filter="wipe(down)">
                                      <p:cBhvr>
                                        <p:cTn id="10" dur="500"/>
                                        <p:tgtEl>
                                          <p:spTgt spid="5">
                                            <p:txEl>
                                              <p:pRg st="6" end="6"/>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animEffect transition="in" filter="wipe(down)">
                                      <p:cBhvr>
                                        <p:cTn id="13" dur="500"/>
                                        <p:tgtEl>
                                          <p:spTgt spid="5">
                                            <p:txEl>
                                              <p:pRg st="7" end="7"/>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8" end="8"/>
                                            </p:txEl>
                                          </p:spTgt>
                                        </p:tgtEl>
                                        <p:attrNameLst>
                                          <p:attrName>style.visibility</p:attrName>
                                        </p:attrNameLst>
                                      </p:cBhvr>
                                      <p:to>
                                        <p:strVal val="visible"/>
                                      </p:to>
                                    </p:set>
                                    <p:animEffect transition="in" filter="wipe(down)">
                                      <p:cBhvr>
                                        <p:cTn id="16" dur="500"/>
                                        <p:tgtEl>
                                          <p:spTgt spid="5">
                                            <p:txEl>
                                              <p:pRg st="8" end="8"/>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animEffect transition="in" filter="wipe(down)">
                                      <p:cBhvr>
                                        <p:cTn id="19" dur="500"/>
                                        <p:tgtEl>
                                          <p:spTgt spid="5">
                                            <p:txEl>
                                              <p:pRg st="9" end="9"/>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5">
                                            <p:txEl>
                                              <p:pRg st="10" end="10"/>
                                            </p:txEl>
                                          </p:spTgt>
                                        </p:tgtEl>
                                        <p:attrNameLst>
                                          <p:attrName>style.visibility</p:attrName>
                                        </p:attrNameLst>
                                      </p:cBhvr>
                                      <p:to>
                                        <p:strVal val="visible"/>
                                      </p:to>
                                    </p:set>
                                    <p:animEffect transition="in" filter="wipe(down)">
                                      <p:cBhvr>
                                        <p:cTn id="22" dur="500"/>
                                        <p:tgtEl>
                                          <p:spTgt spid="5">
                                            <p:txEl>
                                              <p:pRg st="10" end="10"/>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5">
                                            <p:txEl>
                                              <p:pRg st="11" end="11"/>
                                            </p:txEl>
                                          </p:spTgt>
                                        </p:tgtEl>
                                        <p:attrNameLst>
                                          <p:attrName>style.visibility</p:attrName>
                                        </p:attrNameLst>
                                      </p:cBhvr>
                                      <p:to>
                                        <p:strVal val="visible"/>
                                      </p:to>
                                    </p:set>
                                    <p:animEffect transition="in" filter="wipe(down)">
                                      <p:cBhvr>
                                        <p:cTn id="25" dur="500"/>
                                        <p:tgtEl>
                                          <p:spTgt spid="5">
                                            <p:txEl>
                                              <p:pRg st="11" end="1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
                                            <p:txEl>
                                              <p:pRg st="13" end="13"/>
                                            </p:txEl>
                                          </p:spTgt>
                                        </p:tgtEl>
                                        <p:attrNameLst>
                                          <p:attrName>style.visibility</p:attrName>
                                        </p:attrNameLst>
                                      </p:cBhvr>
                                      <p:to>
                                        <p:strVal val="visible"/>
                                      </p:to>
                                    </p:set>
                                    <p:animEffect transition="in" filter="wipe(down)">
                                      <p:cBhvr>
                                        <p:cTn id="30"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703" y="63719"/>
            <a:ext cx="10515600" cy="1325563"/>
          </a:xfrm>
        </p:spPr>
        <p:txBody>
          <a:bodyPr/>
          <a:lstStyle/>
          <a:p>
            <a:r>
              <a:rPr lang="en-US" dirty="0" smtClean="0"/>
              <a:t>Service &amp; Support Matter</a:t>
            </a:r>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189" r="4285" b="3041"/>
          <a:stretch/>
        </p:blipFill>
        <p:spPr bwMode="auto">
          <a:xfrm>
            <a:off x="1409609" y="1530765"/>
            <a:ext cx="8072574" cy="353119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 xmlns:a14="http://schemas.microsoft.com/office/drawing/2010/main">
                <a:solidFill>
                  <a:schemeClr val="accent1"/>
                </a:solidFill>
              </a14:hiddenFill>
            </a:ext>
          </a:extLst>
        </p:spPr>
      </p:pic>
      <p:sp>
        <p:nvSpPr>
          <p:cNvPr id="5" name="Rectangle 4"/>
          <p:cNvSpPr/>
          <p:nvPr/>
        </p:nvSpPr>
        <p:spPr>
          <a:xfrm>
            <a:off x="2168434" y="5390931"/>
            <a:ext cx="6324600" cy="1569660"/>
          </a:xfrm>
          <a:prstGeom prst="rect">
            <a:avLst/>
          </a:prstGeom>
        </p:spPr>
        <p:txBody>
          <a:bodyPr wrap="square">
            <a:spAutoFit/>
          </a:bodyPr>
          <a:lstStyle/>
          <a:p>
            <a:r>
              <a:rPr lang="en-US" dirty="0" smtClean="0"/>
              <a:t>“</a:t>
            </a:r>
            <a:r>
              <a:rPr lang="en-US" i="1" dirty="0" smtClean="0"/>
              <a:t>The </a:t>
            </a:r>
            <a:r>
              <a:rPr lang="en-US" i="1" dirty="0"/>
              <a:t>continued dedication the support team provides to their customers, acts as a cornerstone to their business model</a:t>
            </a:r>
            <a:r>
              <a:rPr lang="en-US" i="1" dirty="0" smtClean="0"/>
              <a:t>.”</a:t>
            </a:r>
          </a:p>
          <a:p>
            <a:r>
              <a:rPr lang="en-US" dirty="0"/>
              <a:t>	</a:t>
            </a:r>
            <a:r>
              <a:rPr lang="en-US" dirty="0" smtClean="0"/>
              <a:t>- Trevor Cannon, Developer, CDP</a:t>
            </a:r>
            <a:endParaRPr lang="en-US" dirty="0"/>
          </a:p>
        </p:txBody>
      </p:sp>
    </p:spTree>
    <p:extLst>
      <p:ext uri="{BB962C8B-B14F-4D97-AF65-F5344CB8AC3E}">
        <p14:creationId xmlns:p14="http://schemas.microsoft.com/office/powerpoint/2010/main" val="1465377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559" y="-62948"/>
            <a:ext cx="10515600" cy="1325563"/>
          </a:xfrm>
        </p:spPr>
        <p:txBody>
          <a:bodyPr/>
          <a:lstStyle/>
          <a:p>
            <a:r>
              <a:rPr lang="en-US" dirty="0" smtClean="0"/>
              <a:t>Buying Into Our Ecosystem</a:t>
            </a:r>
            <a:endParaRPr lang="en-US" dirty="0"/>
          </a:p>
        </p:txBody>
      </p:sp>
      <p:sp>
        <p:nvSpPr>
          <p:cNvPr id="4" name="Title 1"/>
          <p:cNvSpPr txBox="1">
            <a:spLocks/>
          </p:cNvSpPr>
          <p:nvPr/>
        </p:nvSpPr>
        <p:spPr>
          <a:xfrm>
            <a:off x="298269" y="1138006"/>
            <a:ext cx="4961708" cy="11620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latin typeface="+mn-lt"/>
              </a:rPr>
              <a:t>Integrated 3</a:t>
            </a:r>
            <a:r>
              <a:rPr lang="en-US" sz="2400" baseline="30000" dirty="0" smtClean="0">
                <a:latin typeface="+mn-lt"/>
              </a:rPr>
              <a:t>rd</a:t>
            </a:r>
            <a:r>
              <a:rPr lang="en-US" sz="2400" dirty="0" smtClean="0">
                <a:latin typeface="+mn-lt"/>
              </a:rPr>
              <a:t> Party Technologies Adding Even More Value to </a:t>
            </a:r>
            <a:r>
              <a:rPr lang="en-US" sz="2400" dirty="0" err="1" smtClean="0">
                <a:latin typeface="+mn-lt"/>
              </a:rPr>
              <a:t>Mi</a:t>
            </a:r>
            <a:r>
              <a:rPr lang="en-US" sz="2400" dirty="0" smtClean="0">
                <a:latin typeface="+mn-lt"/>
              </a:rPr>
              <a:t>-Forms</a:t>
            </a:r>
            <a:endParaRPr lang="en-US" sz="2400" dirty="0">
              <a:latin typeface="+mn-lt"/>
            </a:endParaRPr>
          </a:p>
        </p:txBody>
      </p:sp>
      <p:sp>
        <p:nvSpPr>
          <p:cNvPr id="5" name="Content Placeholder 2"/>
          <p:cNvSpPr>
            <a:spLocks noGrp="1"/>
          </p:cNvSpPr>
          <p:nvPr>
            <p:ph idx="1"/>
          </p:nvPr>
        </p:nvSpPr>
        <p:spPr>
          <a:xfrm>
            <a:off x="5543188" y="1425400"/>
            <a:ext cx="5568950" cy="5853113"/>
          </a:xfrm>
        </p:spPr>
        <p:txBody>
          <a:bodyPr/>
          <a:lstStyle/>
          <a:p>
            <a:pPr marL="0" indent="0">
              <a:buNone/>
            </a:pPr>
            <a:r>
              <a:rPr lang="en-US" sz="2800" dirty="0" smtClean="0"/>
              <a:t>Wide Network of Channel Partners</a:t>
            </a:r>
            <a:endParaRPr lang="en-US" sz="28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8806" y="1979700"/>
            <a:ext cx="5202238" cy="31454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2292" y="5360465"/>
            <a:ext cx="4913811" cy="9423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802" y="4847864"/>
            <a:ext cx="2233361" cy="17659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2485" y="4497699"/>
            <a:ext cx="3581400" cy="79855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3804" y="2300084"/>
            <a:ext cx="2554998" cy="202483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384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153" y="164306"/>
            <a:ext cx="10515600" cy="1325563"/>
          </a:xfrm>
        </p:spPr>
        <p:txBody>
          <a:bodyPr/>
          <a:lstStyle/>
          <a:p>
            <a:r>
              <a:rPr lang="en-US" dirty="0" smtClean="0"/>
              <a:t>Risk vs. Return</a:t>
            </a:r>
            <a:endParaRPr lang="en-US" dirty="0"/>
          </a:p>
        </p:txBody>
      </p:sp>
      <p:sp>
        <p:nvSpPr>
          <p:cNvPr id="4" name="Text Placeholder 3"/>
          <p:cNvSpPr txBox="1">
            <a:spLocks/>
          </p:cNvSpPr>
          <p:nvPr/>
        </p:nvSpPr>
        <p:spPr>
          <a:xfrm>
            <a:off x="690153" y="1489869"/>
            <a:ext cx="5449389" cy="53681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2000" dirty="0" smtClean="0"/>
              <a:t>Mobility projects are risky, complex</a:t>
            </a:r>
          </a:p>
          <a:p>
            <a:pPr marL="342900" indent="-342900"/>
            <a:endParaRPr lang="en-US" sz="2000" dirty="0" smtClean="0"/>
          </a:p>
          <a:p>
            <a:pPr marL="342900" indent="-342900"/>
            <a:r>
              <a:rPr lang="en-US" sz="2000" dirty="0" smtClean="0"/>
              <a:t>Lots of competitors will claim to meet your needs with cheaper products</a:t>
            </a:r>
          </a:p>
          <a:p>
            <a:pPr marL="342900" indent="-342900"/>
            <a:endParaRPr lang="en-US" sz="2000" dirty="0" smtClean="0"/>
          </a:p>
          <a:p>
            <a:pPr marL="342900" indent="-342900"/>
            <a:r>
              <a:rPr lang="en-US" sz="2000" dirty="0" smtClean="0"/>
              <a:t>Mi-Co frequently helps customers whose projects have failed with competitors’ technologies get back on track</a:t>
            </a:r>
          </a:p>
          <a:p>
            <a:pPr marL="800100" lvl="1" indent="-342900"/>
            <a:r>
              <a:rPr lang="en-US" sz="1800" dirty="0" smtClean="0"/>
              <a:t>Low flexibility of the technology</a:t>
            </a:r>
          </a:p>
          <a:p>
            <a:pPr marL="800100" lvl="1" indent="-342900"/>
            <a:r>
              <a:rPr lang="en-US" sz="1800" dirty="0" smtClean="0"/>
              <a:t>On-premise </a:t>
            </a:r>
            <a:r>
              <a:rPr lang="en-US" sz="1800" i="1" u="sng" dirty="0" smtClean="0"/>
              <a:t>and</a:t>
            </a:r>
            <a:r>
              <a:rPr lang="en-US" sz="1800" dirty="0" smtClean="0"/>
              <a:t> cloud options lacking</a:t>
            </a:r>
          </a:p>
          <a:p>
            <a:pPr marL="800100" lvl="1" indent="-342900"/>
            <a:r>
              <a:rPr lang="en-US" sz="1800" dirty="0" smtClean="0"/>
              <a:t>User adoption challenges</a:t>
            </a:r>
          </a:p>
          <a:p>
            <a:pPr marL="800100" lvl="1" indent="-342900"/>
            <a:r>
              <a:rPr lang="en-US" sz="1800" dirty="0" smtClean="0"/>
              <a:t>Back-end integration weaknesses</a:t>
            </a:r>
          </a:p>
          <a:p>
            <a:pPr marL="342900" indent="-342900"/>
            <a:endParaRPr lang="en-US" sz="2000" b="1" dirty="0" smtClean="0"/>
          </a:p>
          <a:p>
            <a:pPr marL="342900" indent="-342900"/>
            <a:r>
              <a:rPr lang="en-US" sz="2000" b="1" dirty="0" smtClean="0"/>
              <a:t>How much risk can you tolerate &amp;               what’s the consequence of failure?</a:t>
            </a:r>
            <a:endParaRPr lang="en-US" sz="2000" b="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8183" y="1367949"/>
            <a:ext cx="5121294" cy="33956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330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barn(inVertical)">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barn(inVertical)">
                                      <p:cBhvr>
                                        <p:cTn id="17" dur="500"/>
                                        <p:tgtEl>
                                          <p:spTgt spid="4">
                                            <p:txEl>
                                              <p:pRg st="5" end="5"/>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animEffect transition="in" filter="barn(inVertical)">
                                      <p:cBhvr>
                                        <p:cTn id="20" dur="500"/>
                                        <p:tgtEl>
                                          <p:spTgt spid="4">
                                            <p:txEl>
                                              <p:pRg st="6" end="6"/>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Effect transition="in" filter="barn(inVertical)">
                                      <p:cBhvr>
                                        <p:cTn id="23" dur="500"/>
                                        <p:tgtEl>
                                          <p:spTgt spid="4">
                                            <p:txEl>
                                              <p:pRg st="7" end="7"/>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4">
                                            <p:txEl>
                                              <p:pRg st="8" end="8"/>
                                            </p:txEl>
                                          </p:spTgt>
                                        </p:tgtEl>
                                        <p:attrNameLst>
                                          <p:attrName>style.visibility</p:attrName>
                                        </p:attrNameLst>
                                      </p:cBhvr>
                                      <p:to>
                                        <p:strVal val="visible"/>
                                      </p:to>
                                    </p:set>
                                    <p:animEffect transition="in" filter="barn(inVertical)">
                                      <p:cBhvr>
                                        <p:cTn id="26" dur="500"/>
                                        <p:tgtEl>
                                          <p:spTgt spid="4">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animEffect transition="in" filter="barn(inVertical)">
                                      <p:cBhvr>
                                        <p:cTn id="31"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Risk</a:t>
            </a:r>
            <a:endParaRPr lang="en-US" dirty="0"/>
          </a:p>
        </p:txBody>
      </p:sp>
      <p:sp>
        <p:nvSpPr>
          <p:cNvPr id="4" name="TextBox 3"/>
          <p:cNvSpPr txBox="1"/>
          <p:nvPr/>
        </p:nvSpPr>
        <p:spPr>
          <a:xfrm>
            <a:off x="868680" y="1683713"/>
            <a:ext cx="10454640" cy="5170646"/>
          </a:xfrm>
          <a:prstGeom prst="rect">
            <a:avLst/>
          </a:prstGeom>
          <a:noFill/>
        </p:spPr>
        <p:txBody>
          <a:bodyPr wrap="square" rtlCol="0">
            <a:spAutoFit/>
          </a:bodyPr>
          <a:lstStyle/>
          <a:p>
            <a:r>
              <a:rPr lang="en-US" sz="1500" dirty="0" smtClean="0"/>
              <a:t>I </a:t>
            </a:r>
            <a:r>
              <a:rPr lang="en-US" sz="1500" dirty="0"/>
              <a:t>was tasked to find a way to </a:t>
            </a:r>
            <a:r>
              <a:rPr lang="en-US" sz="1500" b="1" dirty="0"/>
              <a:t>enhance productivity and efficiencies within my group</a:t>
            </a:r>
            <a:r>
              <a:rPr lang="en-US" sz="1500" dirty="0"/>
              <a:t>. My first though was to somehow populate the information our group was collecting in the field as a final product and eliminate inputting collected notes, pictures and drawings into our desktops back at the office. We were duplicating efforts and sometimes misplacing important documentation that required return trips. </a:t>
            </a:r>
          </a:p>
          <a:p>
            <a:r>
              <a:rPr lang="en-US" sz="1500" dirty="0"/>
              <a:t> </a:t>
            </a:r>
          </a:p>
          <a:p>
            <a:r>
              <a:rPr lang="en-US" sz="1500" dirty="0"/>
              <a:t>I researched how I could utilize tablets in the field that would allow us to input all of our information collected in the field, pictures taken and drawings on one single file. </a:t>
            </a:r>
            <a:r>
              <a:rPr lang="en-US" sz="1500" b="1" dirty="0"/>
              <a:t>I tried a variety of apps and software that although were helpful and more efficient than our current process</a:t>
            </a:r>
            <a:r>
              <a:rPr lang="en-US" sz="1500" dirty="0"/>
              <a:t>, </a:t>
            </a:r>
            <a:r>
              <a:rPr lang="en-US" sz="1500" b="1" dirty="0"/>
              <a:t>none were the total package</a:t>
            </a:r>
            <a:r>
              <a:rPr lang="en-US" sz="1500" dirty="0"/>
              <a:t>. </a:t>
            </a:r>
            <a:r>
              <a:rPr lang="en-US" sz="1500" b="1" dirty="0" smtClean="0"/>
              <a:t>I </a:t>
            </a:r>
            <a:r>
              <a:rPr lang="en-US" sz="1500" b="1" dirty="0"/>
              <a:t>also inquired about creating my own app but found it was more expensive than I would of ever imagined</a:t>
            </a:r>
            <a:r>
              <a:rPr lang="en-US" sz="1500" dirty="0"/>
              <a:t>. </a:t>
            </a:r>
            <a:endParaRPr lang="en-US" sz="1500" dirty="0" smtClean="0"/>
          </a:p>
          <a:p>
            <a:endParaRPr lang="en-US" sz="1500" dirty="0"/>
          </a:p>
          <a:p>
            <a:r>
              <a:rPr lang="en-US" sz="1500" b="1" dirty="0" smtClean="0"/>
              <a:t>I </a:t>
            </a:r>
            <a:r>
              <a:rPr lang="en-US" sz="1500" b="1" dirty="0"/>
              <a:t>spent about 10 months with these products </a:t>
            </a:r>
            <a:r>
              <a:rPr lang="en-US" sz="1500" dirty="0"/>
              <a:t>and figured I’d have to settle with one until </a:t>
            </a:r>
            <a:r>
              <a:rPr lang="en-US" sz="1500" dirty="0" smtClean="0"/>
              <a:t>I </a:t>
            </a:r>
            <a:r>
              <a:rPr lang="en-US" sz="1500" dirty="0"/>
              <a:t>searched one last time and </a:t>
            </a:r>
            <a:r>
              <a:rPr lang="en-US" sz="1500" b="1" dirty="0"/>
              <a:t>found Mi-Co</a:t>
            </a:r>
            <a:r>
              <a:rPr lang="en-US" sz="1500" dirty="0"/>
              <a:t>. I downloaded the trial version and could not believe what I found. Every great function of every other form was all packaged up in this one version. </a:t>
            </a:r>
            <a:r>
              <a:rPr lang="en-US" sz="1500" b="1" dirty="0"/>
              <a:t>If I had a chance to create a form myself, this would be exactly what I’d shoot for. Not only did it have all the necessary tools the group needed and then some, but it was VERY user friendly</a:t>
            </a:r>
            <a:r>
              <a:rPr lang="en-US" sz="1500" dirty="0"/>
              <a:t>. To top it off, the </a:t>
            </a:r>
            <a:r>
              <a:rPr lang="en-US" sz="1500" b="1" dirty="0"/>
              <a:t>staff has been nothing short of impressive</a:t>
            </a:r>
            <a:r>
              <a:rPr lang="en-US" sz="1500" dirty="0"/>
              <a:t> with how they continuously help with any questions, concerns and updates at a moment’s notice. I could not be any happier with this product and company. </a:t>
            </a:r>
            <a:r>
              <a:rPr lang="en-US" sz="1500" b="1" dirty="0"/>
              <a:t>It has truly been a godsend</a:t>
            </a:r>
            <a:r>
              <a:rPr lang="en-US" sz="1500" dirty="0" smtClean="0"/>
              <a:t>.”</a:t>
            </a:r>
          </a:p>
          <a:p>
            <a:r>
              <a:rPr lang="en-US" sz="1500" dirty="0"/>
              <a:t>	</a:t>
            </a:r>
            <a:r>
              <a:rPr lang="en-US" sz="1500" dirty="0" smtClean="0"/>
              <a:t>			</a:t>
            </a:r>
          </a:p>
          <a:p>
            <a:r>
              <a:rPr lang="en-US" sz="1500" dirty="0"/>
              <a:t>	</a:t>
            </a:r>
            <a:r>
              <a:rPr lang="en-US" sz="1500" dirty="0" smtClean="0"/>
              <a:t>			- Mike </a:t>
            </a:r>
            <a:r>
              <a:rPr lang="en-US" sz="1500" dirty="0" err="1" smtClean="0"/>
              <a:t>Saraceno</a:t>
            </a:r>
            <a:r>
              <a:rPr lang="en-US" sz="1500" dirty="0" smtClean="0"/>
              <a:t>, NE Region Manager</a:t>
            </a:r>
            <a:br>
              <a:rPr lang="en-US" sz="1500" dirty="0" smtClean="0"/>
            </a:br>
            <a:r>
              <a:rPr lang="en-US" sz="1500" dirty="0" smtClean="0"/>
              <a:t>				  Construction &amp; Engineering</a:t>
            </a:r>
            <a:br>
              <a:rPr lang="en-US" sz="1500" dirty="0" smtClean="0"/>
            </a:br>
            <a:r>
              <a:rPr lang="en-US" sz="1500" dirty="0" smtClean="0"/>
              <a:t>				  </a:t>
            </a:r>
            <a:r>
              <a:rPr lang="en-US" sz="1500" dirty="0" err="1" smtClean="0"/>
              <a:t>Lightower</a:t>
            </a:r>
            <a:r>
              <a:rPr lang="en-US" sz="1500" dirty="0" smtClean="0"/>
              <a:t> Fiber Networks</a:t>
            </a:r>
            <a:br>
              <a:rPr lang="en-US" sz="1500" dirty="0" smtClean="0"/>
            </a:br>
            <a:r>
              <a:rPr lang="en-US" sz="1500" dirty="0" smtClean="0"/>
              <a:t>				</a:t>
            </a:r>
            <a:endParaRPr lang="en-US" sz="1500" dirty="0"/>
          </a:p>
          <a:p>
            <a:endParaRPr lang="en-US" sz="1500" dirty="0">
              <a:solidFill>
                <a:srgbClr val="000000"/>
              </a:solidFill>
            </a:endParaRPr>
          </a:p>
        </p:txBody>
      </p:sp>
    </p:spTree>
    <p:extLst>
      <p:ext uri="{BB962C8B-B14F-4D97-AF65-F5344CB8AC3E}">
        <p14:creationId xmlns:p14="http://schemas.microsoft.com/office/powerpoint/2010/main" val="187620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594" y="365125"/>
            <a:ext cx="10953206" cy="2160361"/>
          </a:xfrm>
        </p:spPr>
        <p:txBody>
          <a:bodyPr/>
          <a:lstStyle/>
          <a:p>
            <a:r>
              <a:rPr lang="en-US" dirty="0" smtClean="0"/>
              <a:t>Let’s Demo!</a:t>
            </a:r>
            <a:endParaRPr lang="en-US" dirty="0"/>
          </a:p>
        </p:txBody>
      </p:sp>
      <p:pic>
        <p:nvPicPr>
          <p:cNvPr id="4" name="Picture 5" descr="engine_inspection_800x60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96569" y="365125"/>
            <a:ext cx="6642585" cy="4981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3" descr="F5_right_form3_pe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699" y="3159125"/>
            <a:ext cx="4956869" cy="3652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36568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176" y="217208"/>
            <a:ext cx="11144624" cy="1325563"/>
          </a:xfrm>
        </p:spPr>
        <p:txBody>
          <a:bodyPr>
            <a:normAutofit/>
          </a:bodyPr>
          <a:lstStyle/>
          <a:p>
            <a:r>
              <a:rPr lang="en-US" dirty="0" smtClean="0"/>
              <a:t>Other Mobility Products from Mi-Corporation</a:t>
            </a:r>
            <a:endParaRPr lang="en-US" dirty="0"/>
          </a:p>
        </p:txBody>
      </p:sp>
      <p:sp>
        <p:nvSpPr>
          <p:cNvPr id="3" name="Content Placeholder 2"/>
          <p:cNvSpPr>
            <a:spLocks noGrp="1"/>
          </p:cNvSpPr>
          <p:nvPr>
            <p:ph idx="1"/>
          </p:nvPr>
        </p:nvSpPr>
        <p:spPr/>
        <p:txBody>
          <a:bodyPr/>
          <a:lstStyle/>
          <a:p>
            <a:endParaRPr lang="en-US" dirty="0"/>
          </a:p>
          <a:p>
            <a:r>
              <a:rPr lang="en-US" b="1" dirty="0" err="1" smtClean="0"/>
              <a:t>Mi</a:t>
            </a:r>
            <a:r>
              <a:rPr lang="en-US" b="1" dirty="0" smtClean="0"/>
              <a:t>-Enterprise Apps</a:t>
            </a:r>
          </a:p>
          <a:p>
            <a:pPr lvl="1"/>
            <a:r>
              <a:rPr lang="en-US" sz="2200" dirty="0" smtClean="0"/>
              <a:t>Server-based middleware platform for app developers to use</a:t>
            </a:r>
          </a:p>
          <a:p>
            <a:pPr lvl="1"/>
            <a:r>
              <a:rPr lang="en-US" sz="2200" dirty="0" smtClean="0"/>
              <a:t>Manages users, integration, workflow, business logic, syncing, security etc.</a:t>
            </a:r>
          </a:p>
          <a:p>
            <a:pPr lvl="1"/>
            <a:r>
              <a:rPr lang="en-US" sz="2200" dirty="0" smtClean="0"/>
              <a:t>Allows for faster, cheaper app deployment with proven technology</a:t>
            </a:r>
          </a:p>
          <a:p>
            <a:pPr lvl="1"/>
            <a:r>
              <a:rPr lang="en-US" sz="2200" dirty="0" smtClean="0"/>
              <a:t>Data replication</a:t>
            </a:r>
          </a:p>
          <a:p>
            <a:endParaRPr lang="en-US" dirty="0"/>
          </a:p>
        </p:txBody>
      </p:sp>
    </p:spTree>
    <p:extLst>
      <p:ext uri="{BB962C8B-B14F-4D97-AF65-F5344CB8AC3E}">
        <p14:creationId xmlns:p14="http://schemas.microsoft.com/office/powerpoint/2010/main" val="122312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Do What We Do?</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“We strongly believe mobile information positively impacts the world”</a:t>
            </a:r>
          </a:p>
          <a:p>
            <a:pPr marL="0" indent="0">
              <a:buNone/>
            </a:pPr>
            <a:r>
              <a:rPr lang="en-US" dirty="0"/>
              <a:t>	</a:t>
            </a:r>
            <a:r>
              <a:rPr lang="en-US" i="1" dirty="0" smtClean="0"/>
              <a:t>- of our customers</a:t>
            </a:r>
          </a:p>
          <a:p>
            <a:pPr marL="0" indent="0">
              <a:buNone/>
            </a:pPr>
            <a:r>
              <a:rPr lang="en-US" i="1" dirty="0"/>
              <a:t>	</a:t>
            </a:r>
            <a:r>
              <a:rPr lang="en-US" i="1" dirty="0" smtClean="0"/>
              <a:t>- of their customers</a:t>
            </a:r>
          </a:p>
          <a:p>
            <a:pPr marL="0" indent="0">
              <a:buNone/>
            </a:pPr>
            <a:r>
              <a:rPr lang="en-US" i="1" dirty="0"/>
              <a:t>	</a:t>
            </a:r>
            <a:r>
              <a:rPr lang="en-US" i="1" dirty="0" smtClean="0"/>
              <a:t>- of their stakeholders</a:t>
            </a:r>
          </a:p>
          <a:p>
            <a:pPr marL="0" indent="0">
              <a:buNone/>
            </a:pPr>
            <a:r>
              <a:rPr lang="en-US" i="1" dirty="0"/>
              <a:t>	</a:t>
            </a:r>
            <a:r>
              <a:rPr lang="en-US" i="1" dirty="0" smtClean="0"/>
              <a:t>- and their communities</a:t>
            </a:r>
            <a:endParaRPr lang="en-US" i="1" dirty="0"/>
          </a:p>
        </p:txBody>
      </p:sp>
    </p:spTree>
    <p:extLst>
      <p:ext uri="{BB962C8B-B14F-4D97-AF65-F5344CB8AC3E}">
        <p14:creationId xmlns:p14="http://schemas.microsoft.com/office/powerpoint/2010/main" val="347592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114" y="0"/>
            <a:ext cx="10515600" cy="1325563"/>
          </a:xfrm>
        </p:spPr>
        <p:txBody>
          <a:bodyPr/>
          <a:lstStyle/>
          <a:p>
            <a:r>
              <a:rPr lang="en-US" dirty="0" err="1" smtClean="0"/>
              <a:t>Mi</a:t>
            </a:r>
            <a:r>
              <a:rPr lang="en-US" dirty="0" smtClean="0"/>
              <a:t>-Enterprise Apps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915" y="1015382"/>
            <a:ext cx="9429998" cy="5842618"/>
          </a:xfrm>
          <a:prstGeom prst="rect">
            <a:avLst/>
          </a:prstGeom>
        </p:spPr>
      </p:pic>
    </p:spTree>
    <p:extLst>
      <p:ext uri="{BB962C8B-B14F-4D97-AF65-F5344CB8AC3E}">
        <p14:creationId xmlns:p14="http://schemas.microsoft.com/office/powerpoint/2010/main" val="4470655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Introductions</a:t>
            </a:r>
          </a:p>
          <a:p>
            <a:r>
              <a:rPr lang="en-US" dirty="0" err="1" smtClean="0"/>
              <a:t>Mi</a:t>
            </a:r>
            <a:r>
              <a:rPr lang="en-US" dirty="0" smtClean="0"/>
              <a:t>-Corporation background</a:t>
            </a:r>
          </a:p>
          <a:p>
            <a:r>
              <a:rPr lang="en-US" dirty="0" smtClean="0"/>
              <a:t>Mobile Data Capture Rationale &amp; Workflow Automation</a:t>
            </a:r>
          </a:p>
          <a:p>
            <a:r>
              <a:rPr lang="en-US" dirty="0" err="1" smtClean="0"/>
              <a:t>Mi</a:t>
            </a:r>
            <a:r>
              <a:rPr lang="en-US" dirty="0" smtClean="0"/>
              <a:t>-Forms Product Overview</a:t>
            </a:r>
          </a:p>
          <a:p>
            <a:r>
              <a:rPr lang="en-US" dirty="0" err="1" smtClean="0"/>
              <a:t>Mi</a:t>
            </a:r>
            <a:r>
              <a:rPr lang="en-US" dirty="0" smtClean="0"/>
              <a:t>-Corporation Ecosystem</a:t>
            </a:r>
          </a:p>
          <a:p>
            <a:r>
              <a:rPr lang="en-US" dirty="0" smtClean="0"/>
              <a:t>Live Demo</a:t>
            </a:r>
          </a:p>
          <a:p>
            <a:r>
              <a:rPr lang="en-US" dirty="0" smtClean="0"/>
              <a:t>Next Steps/Feedback</a:t>
            </a:r>
            <a:endParaRPr lang="en-US" dirty="0"/>
          </a:p>
        </p:txBody>
      </p:sp>
      <p:pic>
        <p:nvPicPr>
          <p:cNvPr id="5" name="Picture 10"/>
          <p:cNvPicPr>
            <a:picLocks noChangeAspect="1" noChangeArrowheads="1"/>
          </p:cNvPicPr>
          <p:nvPr/>
        </p:nvPicPr>
        <p:blipFill rotWithShape="1">
          <a:blip r:embed="rId2">
            <a:extLst>
              <a:ext uri="{28A0092B-C50C-407E-A947-70E740481C1C}">
                <a14:useLocalDpi xmlns:a14="http://schemas.microsoft.com/office/drawing/2010/main" val="0"/>
              </a:ext>
            </a:extLst>
          </a:blip>
          <a:srcRect r="9809"/>
          <a:stretch/>
        </p:blipFill>
        <p:spPr bwMode="auto">
          <a:xfrm>
            <a:off x="10052631" y="365125"/>
            <a:ext cx="1786861"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2" descr="https://encrypted-tbn0.google.com/images?q=tbn:ANd9GcTvk_Sb4IhvNHN2XygQeGAJSq_5ErlOouwrmTmmm7Q8qvNIUEJ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4318" y="2100262"/>
            <a:ext cx="2043485" cy="14891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38323" y="3864056"/>
            <a:ext cx="1301169" cy="1416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p:nvPr/>
        </p:nvSpPr>
        <p:spPr>
          <a:xfrm>
            <a:off x="838199" y="4896848"/>
            <a:ext cx="3599329" cy="461665"/>
          </a:xfrm>
          <a:prstGeom prst="rect">
            <a:avLst/>
          </a:prstGeom>
          <a:noFill/>
          <a:ln>
            <a:solidFill>
              <a:schemeClr val="tx1"/>
            </a:solidFill>
          </a:ln>
        </p:spPr>
        <p:txBody>
          <a:bodyPr wrap="square" rtlCol="0">
            <a:spAutoFit/>
          </a:bodyPr>
          <a:lstStyle/>
          <a:p>
            <a:endParaRPr lang="en-US" dirty="0"/>
          </a:p>
        </p:txBody>
      </p:sp>
    </p:spTree>
    <p:extLst>
      <p:ext uri="{BB962C8B-B14F-4D97-AF65-F5344CB8AC3E}">
        <p14:creationId xmlns:p14="http://schemas.microsoft.com/office/powerpoint/2010/main" val="29469110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4" name="Rectangle 3"/>
          <p:cNvSpPr>
            <a:spLocks noChangeArrowheads="1"/>
          </p:cNvSpPr>
          <p:nvPr/>
        </p:nvSpPr>
        <p:spPr bwMode="auto">
          <a:xfrm>
            <a:off x="1096191" y="1469699"/>
            <a:ext cx="9999617" cy="4800682"/>
          </a:xfrm>
          <a:prstGeom prst="rect">
            <a:avLst/>
          </a:prstGeom>
          <a:noFill/>
          <a:ln w="12700">
            <a:noFill/>
            <a:miter lim="800000"/>
            <a:headEnd/>
            <a:tailEnd/>
          </a:ln>
          <a:effectLst/>
        </p:spPr>
        <p:txBody>
          <a:bodyPr wrap="square" lIns="92379" tIns="45407" rIns="92379" bIns="45407">
            <a:spAutoFit/>
          </a:bodyPr>
          <a:lstStyle/>
          <a:p>
            <a:pPr algn="ctr" defTabSz="911225" eaLnBrk="0" hangingPunct="0">
              <a:defRPr/>
            </a:pPr>
            <a:endParaRPr lang="en-US" i="1" u="sng" dirty="0">
              <a:solidFill>
                <a:srgbClr val="000000"/>
              </a:solidFill>
              <a:latin typeface="Verdana" pitchFamily="34" charset="0"/>
              <a:cs typeface="+mn-cs"/>
            </a:endParaRPr>
          </a:p>
          <a:p>
            <a:pPr defTabSz="911225" eaLnBrk="0" hangingPunct="0">
              <a:buFontTx/>
              <a:buChar char="•"/>
              <a:defRPr/>
            </a:pPr>
            <a:r>
              <a:rPr lang="en-US" sz="2400" i="1" dirty="0" smtClean="0">
                <a:solidFill>
                  <a:srgbClr val="000000"/>
                </a:solidFill>
                <a:cs typeface="+mn-cs"/>
              </a:rPr>
              <a:t>Visit </a:t>
            </a:r>
            <a:r>
              <a:rPr lang="en-US" sz="2400" i="1" dirty="0" smtClean="0">
                <a:cs typeface="+mn-cs"/>
                <a:hlinkClick r:id="rId2"/>
              </a:rPr>
              <a:t>www.mi-corporation.com</a:t>
            </a:r>
            <a:r>
              <a:rPr lang="en-US" sz="2400" i="1" dirty="0" smtClean="0">
                <a:cs typeface="+mn-cs"/>
              </a:rPr>
              <a:t> </a:t>
            </a:r>
            <a:r>
              <a:rPr lang="en-US" sz="2400" i="1" dirty="0" smtClean="0">
                <a:solidFill>
                  <a:srgbClr val="000000"/>
                </a:solidFill>
                <a:cs typeface="+mn-cs"/>
              </a:rPr>
              <a:t>for </a:t>
            </a:r>
            <a:r>
              <a:rPr lang="en-US" sz="2400" i="1" dirty="0">
                <a:solidFill>
                  <a:srgbClr val="000000"/>
                </a:solidFill>
                <a:cs typeface="+mn-cs"/>
              </a:rPr>
              <a:t>more information about </a:t>
            </a:r>
          </a:p>
          <a:p>
            <a:pPr defTabSz="911225" eaLnBrk="0" hangingPunct="0">
              <a:defRPr/>
            </a:pPr>
            <a:r>
              <a:rPr lang="en-US" sz="2400" i="1" dirty="0">
                <a:solidFill>
                  <a:srgbClr val="000000"/>
                </a:solidFill>
                <a:cs typeface="+mn-cs"/>
              </a:rPr>
              <a:t>     </a:t>
            </a:r>
            <a:r>
              <a:rPr lang="en-US" sz="2400" i="1" dirty="0" err="1" smtClean="0">
                <a:solidFill>
                  <a:srgbClr val="000000"/>
                </a:solidFill>
                <a:cs typeface="+mn-cs"/>
              </a:rPr>
              <a:t>Mi</a:t>
            </a:r>
            <a:r>
              <a:rPr lang="en-US" sz="2400" i="1" dirty="0" smtClean="0">
                <a:solidFill>
                  <a:srgbClr val="000000"/>
                </a:solidFill>
                <a:cs typeface="+mn-cs"/>
              </a:rPr>
              <a:t>-Enterprise Apps: data sheets</a:t>
            </a:r>
            <a:r>
              <a:rPr lang="en-US" sz="2400" i="1" dirty="0">
                <a:solidFill>
                  <a:srgbClr val="000000"/>
                </a:solidFill>
                <a:cs typeface="+mn-cs"/>
              </a:rPr>
              <a:t>, </a:t>
            </a:r>
            <a:r>
              <a:rPr lang="en-US" sz="2400" i="1" dirty="0" smtClean="0">
                <a:solidFill>
                  <a:srgbClr val="000000"/>
                </a:solidFill>
                <a:cs typeface="+mn-cs"/>
              </a:rPr>
              <a:t>case studies</a:t>
            </a:r>
            <a:endParaRPr lang="en-US" sz="2400" i="1" dirty="0">
              <a:solidFill>
                <a:srgbClr val="000000"/>
              </a:solidFill>
              <a:cs typeface="+mn-cs"/>
            </a:endParaRPr>
          </a:p>
          <a:p>
            <a:pPr defTabSz="911225" eaLnBrk="0" hangingPunct="0">
              <a:defRPr/>
            </a:pPr>
            <a:endParaRPr lang="en-US" sz="2400" i="1" dirty="0">
              <a:solidFill>
                <a:srgbClr val="000000"/>
              </a:solidFill>
              <a:cs typeface="+mn-cs"/>
            </a:endParaRPr>
          </a:p>
          <a:p>
            <a:pPr defTabSz="911225" eaLnBrk="0" hangingPunct="0">
              <a:buFontTx/>
              <a:buChar char="•"/>
              <a:defRPr/>
            </a:pPr>
            <a:r>
              <a:rPr lang="en-US" sz="2400" i="1" dirty="0">
                <a:cs typeface="+mn-cs"/>
              </a:rPr>
              <a:t>Downloadable </a:t>
            </a:r>
            <a:r>
              <a:rPr lang="en-US" sz="2400" i="1" dirty="0" err="1" smtClean="0">
                <a:cs typeface="+mn-cs"/>
              </a:rPr>
              <a:t>eval</a:t>
            </a:r>
            <a:r>
              <a:rPr lang="en-US" sz="2400" i="1" dirty="0" smtClean="0">
                <a:cs typeface="+mn-cs"/>
              </a:rPr>
              <a:t> </a:t>
            </a:r>
            <a:r>
              <a:rPr lang="en-US" sz="2400" i="1" dirty="0">
                <a:cs typeface="+mn-cs"/>
              </a:rPr>
              <a:t>software is </a:t>
            </a:r>
            <a:r>
              <a:rPr lang="en-US" sz="2400" i="1" dirty="0" smtClean="0">
                <a:cs typeface="+mn-cs"/>
              </a:rPr>
              <a:t>available at </a:t>
            </a:r>
            <a:r>
              <a:rPr lang="en-US" sz="2400" b="1" i="1" dirty="0" smtClean="0">
                <a:cs typeface="+mn-cs"/>
              </a:rPr>
              <a:t>www.mi-corporation.com</a:t>
            </a:r>
            <a:endParaRPr lang="en-US" sz="2400" b="1" i="1" dirty="0">
              <a:cs typeface="+mn-cs"/>
            </a:endParaRPr>
          </a:p>
          <a:p>
            <a:pPr defTabSz="911225" eaLnBrk="0" hangingPunct="0">
              <a:defRPr/>
            </a:pPr>
            <a:endParaRPr lang="en-US" sz="2400" i="1" dirty="0" smtClean="0">
              <a:solidFill>
                <a:srgbClr val="FF0000"/>
              </a:solidFill>
              <a:cs typeface="+mn-cs"/>
            </a:endParaRPr>
          </a:p>
          <a:p>
            <a:pPr marL="342900" indent="-342900" defTabSz="911225" eaLnBrk="0" hangingPunct="0">
              <a:buFont typeface="Arial"/>
              <a:buChar char="•"/>
              <a:defRPr/>
            </a:pPr>
            <a:r>
              <a:rPr lang="en-US" sz="2400" b="1" i="1" dirty="0" smtClean="0">
                <a:solidFill>
                  <a:srgbClr val="FF0000"/>
                </a:solidFill>
                <a:cs typeface="+mn-cs"/>
              </a:rPr>
              <a:t>Look </a:t>
            </a:r>
            <a:r>
              <a:rPr lang="en-US" sz="2400" b="1" i="1" dirty="0">
                <a:solidFill>
                  <a:srgbClr val="FF0000"/>
                </a:solidFill>
                <a:cs typeface="+mn-cs"/>
              </a:rPr>
              <a:t>for </a:t>
            </a:r>
            <a:r>
              <a:rPr lang="en-US" sz="2400" b="1" i="1" u="sng" dirty="0" err="1" smtClean="0">
                <a:solidFill>
                  <a:srgbClr val="FF0000"/>
                </a:solidFill>
                <a:cs typeface="+mn-cs"/>
              </a:rPr>
              <a:t>Mi</a:t>
            </a:r>
            <a:r>
              <a:rPr lang="en-US" sz="2400" b="1" i="1" u="sng" dirty="0" smtClean="0">
                <a:solidFill>
                  <a:srgbClr val="FF0000"/>
                </a:solidFill>
                <a:cs typeface="+mn-cs"/>
              </a:rPr>
              <a:t>-Forms</a:t>
            </a:r>
            <a:r>
              <a:rPr lang="en-US" sz="2400" b="1" i="1" dirty="0" smtClean="0">
                <a:solidFill>
                  <a:srgbClr val="FF0000"/>
                </a:solidFill>
                <a:cs typeface="+mn-cs"/>
              </a:rPr>
              <a:t> sample apps in the Apple and Android app stores</a:t>
            </a:r>
            <a:r>
              <a:rPr lang="en-US" sz="2400" i="1" dirty="0">
                <a:solidFill>
                  <a:srgbClr val="FF0000"/>
                </a:solidFill>
                <a:cs typeface="+mn-cs"/>
              </a:rPr>
              <a:t/>
            </a:r>
            <a:br>
              <a:rPr lang="en-US" sz="2400" i="1" dirty="0">
                <a:solidFill>
                  <a:srgbClr val="FF0000"/>
                </a:solidFill>
                <a:cs typeface="+mn-cs"/>
              </a:rPr>
            </a:br>
            <a:endParaRPr lang="en-US" sz="2400" i="1" dirty="0" smtClean="0">
              <a:solidFill>
                <a:srgbClr val="FF0000"/>
              </a:solidFill>
              <a:cs typeface="+mn-cs"/>
            </a:endParaRPr>
          </a:p>
          <a:p>
            <a:pPr marL="342900" indent="-342900" defTabSz="911225" eaLnBrk="0" hangingPunct="0">
              <a:buFont typeface="Arial"/>
              <a:buChar char="•"/>
              <a:defRPr/>
            </a:pPr>
            <a:r>
              <a:rPr lang="en-US" sz="2400" i="1" dirty="0" smtClean="0">
                <a:solidFill>
                  <a:srgbClr val="FF0000"/>
                </a:solidFill>
                <a:cs typeface="+mn-cs"/>
              </a:rPr>
              <a:t>Watch our </a:t>
            </a:r>
            <a:r>
              <a:rPr lang="en-US" sz="2400" i="1" dirty="0" err="1" smtClean="0">
                <a:solidFill>
                  <a:srgbClr val="FF0000"/>
                </a:solidFill>
                <a:cs typeface="+mn-cs"/>
              </a:rPr>
              <a:t>Youtube</a:t>
            </a:r>
            <a:r>
              <a:rPr lang="en-US" sz="2400" i="1" dirty="0" smtClean="0">
                <a:solidFill>
                  <a:srgbClr val="FF0000"/>
                </a:solidFill>
                <a:cs typeface="+mn-cs"/>
              </a:rPr>
              <a:t> videos: www.youtube.com/micortp</a:t>
            </a:r>
            <a:r>
              <a:rPr lang="en-US" sz="2400" i="1" dirty="0">
                <a:solidFill>
                  <a:srgbClr val="FF0000"/>
                </a:solidFill>
                <a:cs typeface="+mn-cs"/>
              </a:rPr>
              <a:t> </a:t>
            </a:r>
          </a:p>
          <a:p>
            <a:pPr defTabSz="911225" eaLnBrk="0" hangingPunct="0">
              <a:buFontTx/>
              <a:buChar char="•"/>
              <a:defRPr/>
            </a:pPr>
            <a:endParaRPr lang="en-US" sz="2400" i="1" dirty="0">
              <a:solidFill>
                <a:srgbClr val="000000"/>
              </a:solidFill>
              <a:cs typeface="+mn-cs"/>
            </a:endParaRPr>
          </a:p>
          <a:p>
            <a:pPr defTabSz="911225" eaLnBrk="0" hangingPunct="0">
              <a:buFontTx/>
              <a:buChar char="•"/>
              <a:defRPr/>
            </a:pPr>
            <a:r>
              <a:rPr lang="en-US" sz="2400" i="1" dirty="0" smtClean="0">
                <a:solidFill>
                  <a:srgbClr val="000000"/>
                </a:solidFill>
                <a:cs typeface="+mn-cs"/>
              </a:rPr>
              <a:t>Contact </a:t>
            </a:r>
            <a:r>
              <a:rPr lang="en-US" sz="2400" i="1" dirty="0">
                <a:solidFill>
                  <a:srgbClr val="000000"/>
                </a:solidFill>
                <a:cs typeface="+mn-cs"/>
              </a:rPr>
              <a:t>Mi-Co </a:t>
            </a:r>
            <a:r>
              <a:rPr lang="en-US" sz="2400" i="1" dirty="0" smtClean="0">
                <a:solidFill>
                  <a:srgbClr val="000000"/>
                </a:solidFill>
                <a:cs typeface="+mn-cs"/>
              </a:rPr>
              <a:t>to get started </a:t>
            </a:r>
            <a:r>
              <a:rPr lang="en-US" sz="2400" i="1" dirty="0">
                <a:solidFill>
                  <a:srgbClr val="000000"/>
                </a:solidFill>
                <a:cs typeface="+mn-cs"/>
              </a:rPr>
              <a:t>–  </a:t>
            </a:r>
            <a:r>
              <a:rPr lang="en-US" sz="2400" i="1" dirty="0" smtClean="0">
                <a:solidFill>
                  <a:srgbClr val="000000"/>
                </a:solidFill>
                <a:cs typeface="+mn-cs"/>
              </a:rPr>
              <a:t>                     </a:t>
            </a:r>
            <a:r>
              <a:rPr lang="en-US" sz="2400" i="1" dirty="0">
                <a:solidFill>
                  <a:srgbClr val="000000"/>
                </a:solidFill>
                <a:cs typeface="+mn-cs"/>
              </a:rPr>
              <a:t>Gautham Pandiyan</a:t>
            </a:r>
          </a:p>
          <a:p>
            <a:pPr defTabSz="911225" eaLnBrk="0" hangingPunct="0">
              <a:defRPr/>
            </a:pPr>
            <a:r>
              <a:rPr lang="en-US" sz="2400" i="1" dirty="0">
                <a:solidFill>
                  <a:srgbClr val="000000"/>
                </a:solidFill>
                <a:cs typeface="+mn-cs"/>
              </a:rPr>
              <a:t>				      </a:t>
            </a:r>
            <a:r>
              <a:rPr lang="en-US" sz="2400" i="1" dirty="0" smtClean="0">
                <a:solidFill>
                  <a:srgbClr val="000000"/>
                </a:solidFill>
                <a:cs typeface="+mn-cs"/>
                <a:hlinkClick r:id="rId3"/>
              </a:rPr>
              <a:t>gpandiyan@mi-corporation.com</a:t>
            </a:r>
            <a:r>
              <a:rPr lang="en-US" sz="2400" i="1" dirty="0" smtClean="0">
                <a:solidFill>
                  <a:srgbClr val="000000"/>
                </a:solidFill>
                <a:cs typeface="+mn-cs"/>
              </a:rPr>
              <a:t>  </a:t>
            </a:r>
            <a:endParaRPr lang="en-US" sz="2400" i="1" dirty="0">
              <a:solidFill>
                <a:srgbClr val="000000"/>
              </a:solidFill>
              <a:cs typeface="+mn-cs"/>
            </a:endParaRPr>
          </a:p>
          <a:p>
            <a:pPr defTabSz="911225" eaLnBrk="0" hangingPunct="0">
              <a:defRPr/>
            </a:pPr>
            <a:r>
              <a:rPr lang="en-US" sz="2400" i="1" dirty="0">
                <a:solidFill>
                  <a:srgbClr val="000000"/>
                </a:solidFill>
                <a:cs typeface="+mn-cs"/>
              </a:rPr>
              <a:t>				      		919-485-4819 x 1973</a:t>
            </a:r>
          </a:p>
        </p:txBody>
      </p:sp>
    </p:spTree>
    <p:extLst>
      <p:ext uri="{BB962C8B-B14F-4D97-AF65-F5344CB8AC3E}">
        <p14:creationId xmlns:p14="http://schemas.microsoft.com/office/powerpoint/2010/main" val="16804611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694" y="471207"/>
            <a:ext cx="10515600" cy="1325563"/>
          </a:xfrm>
        </p:spPr>
        <p:txBody>
          <a:bodyPr/>
          <a:lstStyle/>
          <a:p>
            <a:r>
              <a:rPr lang="en-US" dirty="0" smtClean="0"/>
              <a:t>Background Slide</a:t>
            </a:r>
            <a:endParaRPr lang="en-US" dirty="0"/>
          </a:p>
        </p:txBody>
      </p:sp>
      <p:pic>
        <p:nvPicPr>
          <p:cNvPr id="4" name="Picture 5" descr="engine_inspection_800x60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7729" y="487680"/>
            <a:ext cx="6746239" cy="50596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3" descr="F5_right_form3_pe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700" y="3159125"/>
            <a:ext cx="4470400" cy="3294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34192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541" y="-153633"/>
            <a:ext cx="10515600" cy="1325563"/>
          </a:xfrm>
        </p:spPr>
        <p:txBody>
          <a:bodyPr/>
          <a:lstStyle/>
          <a:p>
            <a:r>
              <a:rPr lang="en-US" dirty="0" smtClean="0"/>
              <a:t>Pricing Models Overview</a:t>
            </a:r>
            <a:endParaRPr lang="en-US" dirty="0"/>
          </a:p>
        </p:txBody>
      </p:sp>
      <p:graphicFrame>
        <p:nvGraphicFramePr>
          <p:cNvPr id="4" name="Diagram 3"/>
          <p:cNvGraphicFramePr/>
          <p:nvPr>
            <p:extLst>
              <p:ext uri="{D42A27DB-BD31-4B8C-83A1-F6EECF244321}">
                <p14:modId xmlns:p14="http://schemas.microsoft.com/office/powerpoint/2010/main" val="2087195526"/>
              </p:ext>
            </p:extLst>
          </p:nvPr>
        </p:nvGraphicFramePr>
        <p:xfrm>
          <a:off x="76200" y="745349"/>
          <a:ext cx="11070772" cy="5873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163069" y="932113"/>
            <a:ext cx="1455606" cy="1772473"/>
          </a:xfrm>
          <a:prstGeom prst="rect">
            <a:avLst/>
          </a:prstGeom>
        </p:spPr>
      </p:pic>
      <p:sp>
        <p:nvSpPr>
          <p:cNvPr id="3" name="TextBox 2"/>
          <p:cNvSpPr txBox="1"/>
          <p:nvPr/>
        </p:nvSpPr>
        <p:spPr>
          <a:xfrm>
            <a:off x="1772194" y="1049382"/>
            <a:ext cx="1828800" cy="1200329"/>
          </a:xfrm>
          <a:prstGeom prst="rect">
            <a:avLst/>
          </a:prstGeom>
          <a:noFill/>
        </p:spPr>
        <p:txBody>
          <a:bodyPr wrap="square" rtlCol="0">
            <a:spAutoFit/>
          </a:bodyPr>
          <a:lstStyle/>
          <a:p>
            <a:r>
              <a:rPr lang="en-US" sz="1800" b="1" kern="1200" dirty="0" smtClean="0">
                <a:solidFill>
                  <a:schemeClr val="tx1"/>
                </a:solidFill>
              </a:rPr>
              <a:t>MISM Data Repository Module</a:t>
            </a:r>
          </a:p>
          <a:p>
            <a:r>
              <a:rPr lang="en-US" dirty="0" smtClean="0"/>
              <a:t>(Flat fee, hosted)</a:t>
            </a:r>
            <a:endParaRPr lang="en-US" sz="1800" kern="1200" dirty="0">
              <a:solidFill>
                <a:schemeClr val="tx1"/>
              </a:solidFill>
            </a:endParaRPr>
          </a:p>
        </p:txBody>
      </p:sp>
    </p:spTree>
    <p:extLst>
      <p:ext uri="{BB962C8B-B14F-4D97-AF65-F5344CB8AC3E}">
        <p14:creationId xmlns:p14="http://schemas.microsoft.com/office/powerpoint/2010/main" val="2531649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err="1" smtClean="0"/>
              <a:t>Mi</a:t>
            </a:r>
            <a:r>
              <a:rPr lang="en-US" dirty="0" smtClean="0"/>
              <a:t>-Corporation Overview</a:t>
            </a:r>
            <a:endParaRPr lang="en-US" dirty="0"/>
          </a:p>
        </p:txBody>
      </p:sp>
      <p:sp>
        <p:nvSpPr>
          <p:cNvPr id="3" name="Content Placeholder 2"/>
          <p:cNvSpPr>
            <a:spLocks noGrp="1"/>
          </p:cNvSpPr>
          <p:nvPr>
            <p:ph idx="1"/>
          </p:nvPr>
        </p:nvSpPr>
        <p:spPr>
          <a:xfrm>
            <a:off x="551954" y="1284939"/>
            <a:ext cx="9172493" cy="4948886"/>
          </a:xfrm>
        </p:spPr>
        <p:txBody>
          <a:bodyPr anchor="ctr">
            <a:normAutofit/>
          </a:bodyPr>
          <a:lstStyle/>
          <a:p>
            <a:r>
              <a:rPr lang="en-US" dirty="0" smtClean="0"/>
              <a:t>14 years of Enterprise Mobility Software Experience</a:t>
            </a:r>
          </a:p>
          <a:p>
            <a:pPr marL="457200" lvl="1" indent="0">
              <a:buNone/>
            </a:pPr>
            <a:r>
              <a:rPr lang="en-US" dirty="0" smtClean="0"/>
              <a:t>-  </a:t>
            </a:r>
            <a:r>
              <a:rPr lang="en-US" sz="2200" i="1" dirty="0" smtClean="0"/>
              <a:t>Founded 1999</a:t>
            </a:r>
          </a:p>
          <a:p>
            <a:r>
              <a:rPr lang="en-US" dirty="0" smtClean="0"/>
              <a:t>Enterprise Mobile Data Solutions to optimize                 mission-critical processes</a:t>
            </a:r>
            <a:endParaRPr lang="en-US" dirty="0"/>
          </a:p>
          <a:p>
            <a:pPr lvl="1">
              <a:buFontTx/>
              <a:buChar char="-"/>
            </a:pPr>
            <a:r>
              <a:rPr lang="en-US" sz="2200" i="1" dirty="0" smtClean="0"/>
              <a:t>Any </a:t>
            </a:r>
            <a:r>
              <a:rPr lang="en-US" sz="2200" i="1" dirty="0"/>
              <a:t>data, Any Device, Anywhere!</a:t>
            </a:r>
          </a:p>
          <a:p>
            <a:pPr lvl="1">
              <a:buFontTx/>
              <a:buChar char="-"/>
            </a:pPr>
            <a:r>
              <a:rPr lang="en-US" sz="2200" i="1" dirty="0"/>
              <a:t>Flexible, scalable, </a:t>
            </a:r>
            <a:r>
              <a:rPr lang="en-US" sz="2200" i="1" dirty="0" smtClean="0"/>
              <a:t>secure </a:t>
            </a:r>
            <a:r>
              <a:rPr lang="en-US" sz="2200" i="1" dirty="0"/>
              <a:t>&amp; </a:t>
            </a:r>
            <a:r>
              <a:rPr lang="en-US" sz="2200" i="1" dirty="0" smtClean="0"/>
              <a:t>mature (v10)</a:t>
            </a:r>
          </a:p>
          <a:p>
            <a:r>
              <a:rPr lang="en-US" dirty="0" smtClean="0"/>
              <a:t>Partnered with industry leaders</a:t>
            </a:r>
          </a:p>
          <a:p>
            <a:pPr marL="457200" lvl="1" indent="0">
              <a:buNone/>
            </a:pPr>
            <a:r>
              <a:rPr lang="en-US" dirty="0" smtClean="0"/>
              <a:t>- </a:t>
            </a:r>
            <a:r>
              <a:rPr lang="en-US" sz="2200" i="1" dirty="0" smtClean="0"/>
              <a:t>Intel, Microsoft Gold ISV, Panasonic, Motion Computing, </a:t>
            </a:r>
            <a:br>
              <a:rPr lang="en-US" sz="2200" i="1" dirty="0" smtClean="0"/>
            </a:br>
            <a:r>
              <a:rPr lang="en-US" sz="2200" i="1" dirty="0" smtClean="0"/>
              <a:t>  Samsung, </a:t>
            </a:r>
            <a:r>
              <a:rPr lang="en-US" sz="2200" i="1" dirty="0" err="1" smtClean="0"/>
              <a:t>Anoto</a:t>
            </a:r>
            <a:r>
              <a:rPr lang="en-US" sz="2200" i="1" dirty="0" smtClean="0"/>
              <a:t> &amp; more</a:t>
            </a:r>
            <a:endParaRPr lang="en-US" sz="2200" i="1" dirty="0"/>
          </a:p>
          <a:p>
            <a:r>
              <a:rPr lang="en-US" dirty="0" smtClean="0"/>
              <a:t>Intellectual leadership</a:t>
            </a:r>
          </a:p>
          <a:p>
            <a:pPr lvl="1">
              <a:buFontTx/>
              <a:buChar char="-"/>
            </a:pPr>
            <a:r>
              <a:rPr lang="en-US" sz="2200" i="1" dirty="0" smtClean="0"/>
              <a:t>10 issues US Patents, 3 more pending</a:t>
            </a:r>
            <a:endParaRPr lang="en-US" sz="2200" i="1" dirty="0"/>
          </a:p>
          <a:p>
            <a:pPr lvl="1">
              <a:buFontTx/>
              <a:buChar char="-"/>
            </a:pPr>
            <a:endParaRPr lang="en-US" dirty="0"/>
          </a:p>
        </p:txBody>
      </p:sp>
      <p:pic>
        <p:nvPicPr>
          <p:cNvPr id="5" name="Picture 12" descr="CreekstoneDriv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98206" y="3515026"/>
            <a:ext cx="2370138" cy="177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20" descr="G337105092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7420" y="831812"/>
            <a:ext cx="1749846" cy="2297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pic>
    </p:spTree>
    <p:extLst>
      <p:ext uri="{BB962C8B-B14F-4D97-AF65-F5344CB8AC3E}">
        <p14:creationId xmlns:p14="http://schemas.microsoft.com/office/powerpoint/2010/main" val="99442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wipe(down)">
                                      <p:cBhvr>
                                        <p:cTn id="18" dur="500"/>
                                        <p:tgtEl>
                                          <p:spTgt spid="3">
                                            <p:txEl>
                                              <p:pRg st="5" end="5"/>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down)">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ipe(down)">
                                      <p:cBhvr>
                                        <p:cTn id="26" dur="500"/>
                                        <p:tgtEl>
                                          <p:spTgt spid="3">
                                            <p:txEl>
                                              <p:pRg st="7" end="7"/>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wipe(down)">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613" y="70927"/>
            <a:ext cx="10515600" cy="1325563"/>
          </a:xfrm>
        </p:spPr>
        <p:txBody>
          <a:bodyPr/>
          <a:lstStyle/>
          <a:p>
            <a:r>
              <a:rPr lang="en-US" dirty="0" smtClean="0"/>
              <a:t>Select </a:t>
            </a:r>
            <a:r>
              <a:rPr lang="en-US" dirty="0" err="1" smtClean="0"/>
              <a:t>Mi</a:t>
            </a:r>
            <a:r>
              <a:rPr lang="en-US" dirty="0" smtClean="0"/>
              <a:t>-Corporation Customers</a:t>
            </a:r>
            <a:endParaRPr lang="en-US" dirty="0"/>
          </a:p>
        </p:txBody>
      </p:sp>
      <p:grpSp>
        <p:nvGrpSpPr>
          <p:cNvPr id="4" name="Group 10"/>
          <p:cNvGrpSpPr>
            <a:grpSpLocks noChangeAspect="1"/>
          </p:cNvGrpSpPr>
          <p:nvPr/>
        </p:nvGrpSpPr>
        <p:grpSpPr bwMode="auto">
          <a:xfrm>
            <a:off x="964374" y="1358009"/>
            <a:ext cx="8293100" cy="5116513"/>
            <a:chOff x="2527" y="1695"/>
            <a:chExt cx="8438" cy="5029"/>
          </a:xfrm>
        </p:grpSpPr>
        <p:sp>
          <p:nvSpPr>
            <p:cNvPr id="5" name="AutoShape 11"/>
            <p:cNvSpPr>
              <a:spLocks noChangeAspect="1" noChangeArrowheads="1"/>
            </p:cNvSpPr>
            <p:nvPr/>
          </p:nvSpPr>
          <p:spPr bwMode="auto">
            <a:xfrm>
              <a:off x="2865" y="1695"/>
              <a:ext cx="8100" cy="50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Calibri" pitchFamily="34" charset="0"/>
              </a:endParaRPr>
            </a:p>
          </p:txBody>
        </p:sp>
        <p:pic>
          <p:nvPicPr>
            <p:cNvPr id="6" name="Rectangle 2058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9" y="2976"/>
              <a:ext cx="3044" cy="7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ctangle 2058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4" y="6011"/>
              <a:ext cx="1503" cy="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ctangle 2058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7" y="1695"/>
              <a:ext cx="1575" cy="809"/>
            </a:xfrm>
            <a:prstGeom prst="rect">
              <a:avLst/>
            </a:prstGeom>
            <a:noFill/>
            <a:ln w="9525" algn="ctr">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9" name="Rectangle 3246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5" y="3846"/>
              <a:ext cx="1379" cy="13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0" name="Picture 31" descr="logo.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5514" y="3555810"/>
            <a:ext cx="1760538" cy="785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29" descr="http://profile.ak.fbcdn.net/hprofile-ak-snc4/41578_139164215005_7534_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5928" y="1358009"/>
            <a:ext cx="1643776" cy="16099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3224" y="2410569"/>
            <a:ext cx="1690687" cy="942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6244" y="4526003"/>
            <a:ext cx="1943100" cy="104533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4" name="Picture 32" descr="https://encrypted-tbn0.google.com/images?q=tbn:ANd9GcT2sDVutMMQcKoAdLmDa7jtEVlSGZDDXXBa4aBWY2qmJMGut-zU"/>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28124" y="5389563"/>
            <a:ext cx="1355725" cy="137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18612" y="1241425"/>
            <a:ext cx="1992312" cy="1254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31" descr="nav_logo.gi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460550" y="1451877"/>
            <a:ext cx="2520950" cy="1152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30"/>
          <p:cNvPicPr>
            <a:picLocks noChangeAspect="1" noChangeArrowheads="1"/>
          </p:cNvPicPr>
          <p:nvPr/>
        </p:nvPicPr>
        <p:blipFill rotWithShape="1">
          <a:blip r:embed="rId13">
            <a:extLst>
              <a:ext uri="{28A0092B-C50C-407E-A947-70E740481C1C}">
                <a14:useLocalDpi xmlns:a14="http://schemas.microsoft.com/office/drawing/2010/main" val="0"/>
              </a:ext>
            </a:extLst>
          </a:blip>
          <a:srcRect b="7099"/>
          <a:stretch/>
        </p:blipFill>
        <p:spPr bwMode="auto">
          <a:xfrm>
            <a:off x="1374731" y="5587849"/>
            <a:ext cx="1198563" cy="1243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rotWithShape="1">
          <a:blip r:embed="rId14"/>
          <a:srcRect l="1843" t="29926" b="28079"/>
          <a:stretch/>
        </p:blipFill>
        <p:spPr>
          <a:xfrm>
            <a:off x="8848165" y="2665473"/>
            <a:ext cx="2982459" cy="632011"/>
          </a:xfrm>
          <a:prstGeom prst="rect">
            <a:avLst/>
          </a:prstGeom>
        </p:spPr>
      </p:pic>
      <p:pic>
        <p:nvPicPr>
          <p:cNvPr id="19" name="Picture 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245613" y="3666046"/>
            <a:ext cx="2220912" cy="887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16"/>
          <a:stretch>
            <a:fillRect/>
          </a:stretch>
        </p:blipFill>
        <p:spPr>
          <a:xfrm>
            <a:off x="3255125" y="3635552"/>
            <a:ext cx="1619250" cy="1619250"/>
          </a:xfrm>
          <a:prstGeom prst="rect">
            <a:avLst/>
          </a:prstGeom>
        </p:spPr>
      </p:pic>
      <p:pic>
        <p:nvPicPr>
          <p:cNvPr id="21" name="Picture 20"/>
          <p:cNvPicPr>
            <a:picLocks noChangeAspect="1"/>
          </p:cNvPicPr>
          <p:nvPr/>
        </p:nvPicPr>
        <p:blipFill>
          <a:blip r:embed="rId17"/>
          <a:stretch>
            <a:fillRect/>
          </a:stretch>
        </p:blipFill>
        <p:spPr>
          <a:xfrm>
            <a:off x="7378779" y="5139501"/>
            <a:ext cx="2584692" cy="667744"/>
          </a:xfrm>
          <a:prstGeom prst="rect">
            <a:avLst/>
          </a:prstGeom>
        </p:spPr>
      </p:pic>
    </p:spTree>
    <p:extLst>
      <p:ext uri="{BB962C8B-B14F-4D97-AF65-F5344CB8AC3E}">
        <p14:creationId xmlns:p14="http://schemas.microsoft.com/office/powerpoint/2010/main" val="2312812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045" y="175750"/>
            <a:ext cx="10515600" cy="1325563"/>
          </a:xfrm>
        </p:spPr>
        <p:txBody>
          <a:bodyPr/>
          <a:lstStyle/>
          <a:p>
            <a:r>
              <a:rPr lang="en-US" dirty="0" smtClean="0"/>
              <a:t>Mi-forms Users Around the World</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045" y="1544624"/>
            <a:ext cx="7261225" cy="439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ctangle 4"/>
          <p:cNvSpPr>
            <a:spLocks noChangeArrowheads="1"/>
          </p:cNvSpPr>
          <p:nvPr/>
        </p:nvSpPr>
        <p:spPr bwMode="auto">
          <a:xfrm>
            <a:off x="-407570" y="6022270"/>
            <a:ext cx="79248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3200" b="1" i="1" dirty="0" smtClean="0"/>
              <a:t>Any Data, Any Device, Anywhere</a:t>
            </a:r>
            <a:endParaRPr lang="en-US" sz="3200" b="1" dirty="0"/>
          </a:p>
        </p:txBody>
      </p:sp>
      <p:sp>
        <p:nvSpPr>
          <p:cNvPr id="7" name="Rectangle 2"/>
          <p:cNvSpPr>
            <a:spLocks noChangeArrowheads="1"/>
          </p:cNvSpPr>
          <p:nvPr/>
        </p:nvSpPr>
        <p:spPr bwMode="auto">
          <a:xfrm>
            <a:off x="8427563" y="1248324"/>
            <a:ext cx="4572000" cy="5016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285750" indent="-285750">
              <a:buFont typeface="Arial" charset="0"/>
              <a:buChar char="•"/>
            </a:pPr>
            <a:endParaRPr lang="en-US" sz="2000" dirty="0" smtClean="0"/>
          </a:p>
          <a:p>
            <a:pPr marL="285750" indent="-285750">
              <a:buFont typeface="Arial" charset="0"/>
              <a:buChar char="•"/>
            </a:pPr>
            <a:endParaRPr lang="en-US" sz="2000" dirty="0"/>
          </a:p>
          <a:p>
            <a:pPr marL="285750" indent="-285750">
              <a:buFont typeface="Arial" charset="0"/>
              <a:buChar char="•"/>
            </a:pPr>
            <a:r>
              <a:rPr lang="en-US" sz="2000" dirty="0" smtClean="0"/>
              <a:t>USA</a:t>
            </a:r>
            <a:endParaRPr lang="en-US" sz="2000" dirty="0"/>
          </a:p>
          <a:p>
            <a:pPr marL="285750" indent="-285750">
              <a:buFont typeface="Arial" charset="0"/>
              <a:buChar char="•"/>
            </a:pPr>
            <a:r>
              <a:rPr lang="en-US" sz="2000" dirty="0"/>
              <a:t>Canada</a:t>
            </a:r>
          </a:p>
          <a:p>
            <a:pPr marL="285750" indent="-285750">
              <a:buFont typeface="Arial" charset="0"/>
              <a:buChar char="•"/>
            </a:pPr>
            <a:r>
              <a:rPr lang="en-US" sz="2000" dirty="0"/>
              <a:t>Brazil</a:t>
            </a:r>
          </a:p>
          <a:p>
            <a:pPr marL="285750" indent="-285750">
              <a:buFont typeface="Arial" charset="0"/>
              <a:buChar char="•"/>
            </a:pPr>
            <a:r>
              <a:rPr lang="en-US" sz="2000" dirty="0" smtClean="0"/>
              <a:t>UK</a:t>
            </a:r>
            <a:endParaRPr lang="en-US" sz="2000" dirty="0"/>
          </a:p>
          <a:p>
            <a:pPr marL="285750" indent="-285750">
              <a:buFont typeface="Arial" charset="0"/>
              <a:buChar char="•"/>
            </a:pPr>
            <a:r>
              <a:rPr lang="en-US" sz="2000" dirty="0"/>
              <a:t>Switzerland</a:t>
            </a:r>
          </a:p>
          <a:p>
            <a:pPr marL="285750" indent="-285750">
              <a:buFont typeface="Arial" charset="0"/>
              <a:buChar char="•"/>
            </a:pPr>
            <a:r>
              <a:rPr lang="en-US" sz="2000" dirty="0" smtClean="0"/>
              <a:t>Kenya</a:t>
            </a:r>
            <a:endParaRPr lang="en-US" sz="2000" dirty="0"/>
          </a:p>
          <a:p>
            <a:pPr marL="285750" indent="-285750">
              <a:buFont typeface="Arial" charset="0"/>
              <a:buChar char="•"/>
            </a:pPr>
            <a:r>
              <a:rPr lang="en-US" sz="2000" dirty="0"/>
              <a:t>Somalia</a:t>
            </a:r>
          </a:p>
          <a:p>
            <a:pPr marL="285750" indent="-285750">
              <a:buFont typeface="Arial" charset="0"/>
              <a:buChar char="•"/>
            </a:pPr>
            <a:r>
              <a:rPr lang="en-US" sz="2000" dirty="0"/>
              <a:t>South Africa</a:t>
            </a:r>
          </a:p>
          <a:p>
            <a:pPr marL="285750" indent="-285750">
              <a:buFont typeface="Arial" charset="0"/>
              <a:buChar char="•"/>
            </a:pPr>
            <a:r>
              <a:rPr lang="en-US" sz="2000" dirty="0"/>
              <a:t>Australia</a:t>
            </a:r>
          </a:p>
          <a:p>
            <a:pPr marL="285750" indent="-285750">
              <a:buFont typeface="Arial" charset="0"/>
              <a:buChar char="•"/>
            </a:pPr>
            <a:r>
              <a:rPr lang="en-US" sz="2000" dirty="0"/>
              <a:t>Singapore</a:t>
            </a:r>
          </a:p>
          <a:p>
            <a:pPr marL="285750" indent="-285750">
              <a:buFont typeface="Arial" charset="0"/>
              <a:buChar char="•"/>
            </a:pPr>
            <a:r>
              <a:rPr lang="en-US" sz="2000" dirty="0" smtClean="0"/>
              <a:t>Malaysia</a:t>
            </a:r>
            <a:endParaRPr lang="en-US" sz="2000" dirty="0"/>
          </a:p>
          <a:p>
            <a:pPr marL="285750" indent="-285750">
              <a:buFont typeface="Arial" charset="0"/>
              <a:buChar char="•"/>
            </a:pPr>
            <a:endParaRPr lang="en-US" sz="2000" dirty="0"/>
          </a:p>
          <a:p>
            <a:pPr marL="285750" indent="-285750">
              <a:buFont typeface="Arial" charset="0"/>
              <a:buChar char="•"/>
            </a:pPr>
            <a:endParaRPr lang="en-US" sz="2000" dirty="0"/>
          </a:p>
          <a:p>
            <a:pPr marL="285750" indent="-285750">
              <a:buFont typeface="Arial" charset="0"/>
              <a:buChar char="•"/>
            </a:pPr>
            <a:endParaRPr lang="en-US" sz="2000" dirty="0"/>
          </a:p>
        </p:txBody>
      </p:sp>
      <p:sp>
        <p:nvSpPr>
          <p:cNvPr id="12" name="Rectangle 2"/>
          <p:cNvSpPr>
            <a:spLocks noChangeArrowheads="1"/>
          </p:cNvSpPr>
          <p:nvPr/>
        </p:nvSpPr>
        <p:spPr bwMode="auto">
          <a:xfrm>
            <a:off x="10248230" y="1402212"/>
            <a:ext cx="4572000" cy="47089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285750" indent="-285750">
              <a:buFont typeface="Arial" charset="0"/>
              <a:buChar char="•"/>
            </a:pPr>
            <a:endParaRPr lang="en-US" sz="2000" dirty="0" smtClean="0"/>
          </a:p>
          <a:p>
            <a:pPr marL="285750" indent="-285750">
              <a:buFont typeface="Arial" charset="0"/>
              <a:buChar char="•"/>
            </a:pPr>
            <a:endParaRPr lang="en-US" sz="2000" dirty="0"/>
          </a:p>
          <a:p>
            <a:pPr marL="285750" indent="-285750">
              <a:buFont typeface="Arial" charset="0"/>
              <a:buChar char="•"/>
            </a:pPr>
            <a:r>
              <a:rPr lang="en-US" sz="2000" dirty="0"/>
              <a:t>China</a:t>
            </a:r>
          </a:p>
          <a:p>
            <a:pPr marL="285750" indent="-285750">
              <a:buFont typeface="Arial" charset="0"/>
              <a:buChar char="•"/>
            </a:pPr>
            <a:r>
              <a:rPr lang="en-US" sz="2000" dirty="0"/>
              <a:t>Saudi Arabia</a:t>
            </a:r>
          </a:p>
          <a:p>
            <a:pPr marL="285750" indent="-285750">
              <a:buFont typeface="Arial" charset="0"/>
              <a:buChar char="•"/>
            </a:pPr>
            <a:r>
              <a:rPr lang="en-US" sz="2000" dirty="0"/>
              <a:t>Afghanistan</a:t>
            </a:r>
          </a:p>
          <a:p>
            <a:pPr marL="285750" indent="-285750">
              <a:buFont typeface="Arial" charset="0"/>
              <a:buChar char="•"/>
            </a:pPr>
            <a:r>
              <a:rPr lang="en-US" sz="2000" dirty="0"/>
              <a:t>India</a:t>
            </a:r>
          </a:p>
          <a:p>
            <a:pPr marL="285750" indent="-285750">
              <a:buFont typeface="Arial" charset="0"/>
              <a:buChar char="•"/>
            </a:pPr>
            <a:r>
              <a:rPr lang="en-US" sz="2000" dirty="0"/>
              <a:t>South Korea</a:t>
            </a:r>
          </a:p>
          <a:p>
            <a:pPr marL="285750" indent="-285750">
              <a:buFont typeface="Arial" charset="0"/>
              <a:buChar char="•"/>
            </a:pPr>
            <a:r>
              <a:rPr lang="en-US" sz="2000" dirty="0" smtClean="0"/>
              <a:t>Japan</a:t>
            </a:r>
          </a:p>
          <a:p>
            <a:pPr marL="285750" indent="-285750">
              <a:buFont typeface="Arial" charset="0"/>
              <a:buChar char="•"/>
            </a:pPr>
            <a:r>
              <a:rPr lang="en-US" sz="2000" dirty="0" smtClean="0"/>
              <a:t>Mali</a:t>
            </a:r>
          </a:p>
          <a:p>
            <a:pPr marL="285750" indent="-285750">
              <a:buFont typeface="Arial" charset="0"/>
              <a:buChar char="•"/>
            </a:pPr>
            <a:r>
              <a:rPr lang="en-US" sz="2000" dirty="0" smtClean="0"/>
              <a:t>Congo</a:t>
            </a:r>
          </a:p>
          <a:p>
            <a:pPr marL="285750" indent="-285750">
              <a:buFont typeface="Arial" charset="0"/>
              <a:buChar char="•"/>
            </a:pPr>
            <a:r>
              <a:rPr lang="en-US" sz="2000" dirty="0" smtClean="0"/>
              <a:t>UAE</a:t>
            </a:r>
          </a:p>
          <a:p>
            <a:pPr marL="285750" indent="-285750">
              <a:buFont typeface="Arial" charset="0"/>
              <a:buChar char="•"/>
            </a:pPr>
            <a:r>
              <a:rPr lang="en-US" sz="2000" dirty="0" smtClean="0"/>
              <a:t>Uganda</a:t>
            </a:r>
            <a:endParaRPr lang="en-US" sz="2000" dirty="0"/>
          </a:p>
          <a:p>
            <a:pPr marL="285750" indent="-285750">
              <a:buFont typeface="Arial" charset="0"/>
              <a:buChar char="•"/>
            </a:pPr>
            <a:endParaRPr lang="en-US" sz="2000" dirty="0"/>
          </a:p>
          <a:p>
            <a:pPr marL="285750" indent="-285750">
              <a:buFont typeface="Arial" charset="0"/>
              <a:buChar char="•"/>
            </a:pPr>
            <a:endParaRPr lang="en-US" sz="2000" dirty="0"/>
          </a:p>
          <a:p>
            <a:pPr marL="285750" indent="-285750">
              <a:buFont typeface="Arial" charset="0"/>
              <a:buChar char="•"/>
            </a:pPr>
            <a:endParaRPr lang="en-US" sz="2000" dirty="0"/>
          </a:p>
        </p:txBody>
      </p:sp>
    </p:spTree>
    <p:extLst>
      <p:ext uri="{BB962C8B-B14F-4D97-AF65-F5344CB8AC3E}">
        <p14:creationId xmlns:p14="http://schemas.microsoft.com/office/powerpoint/2010/main" val="74277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xEl>
                                              <p:pRg st="0" end="0"/>
                                            </p:txEl>
                                          </p:spTgt>
                                        </p:tgtEl>
                                      </p:cBhvr>
                                    </p:animEffect>
                                    <p:animScale>
                                      <p:cBhvr>
                                        <p:cTn id="7" dur="250" autoRev="1" fill="hold"/>
                                        <p:tgtEl>
                                          <p:spTgt spid="6">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34" y="126350"/>
            <a:ext cx="10515600" cy="1325563"/>
          </a:xfrm>
        </p:spPr>
        <p:txBody>
          <a:bodyPr/>
          <a:lstStyle/>
          <a:p>
            <a:r>
              <a:rPr lang="en-US" dirty="0" smtClean="0"/>
              <a:t>Customer Problems We Solve</a:t>
            </a:r>
            <a:endParaRPr lang="en-US" dirty="0"/>
          </a:p>
        </p:txBody>
      </p:sp>
      <p:sp>
        <p:nvSpPr>
          <p:cNvPr id="3" name="Content Placeholder 2"/>
          <p:cNvSpPr>
            <a:spLocks noGrp="1"/>
          </p:cNvSpPr>
          <p:nvPr>
            <p:ph idx="1"/>
          </p:nvPr>
        </p:nvSpPr>
        <p:spPr>
          <a:xfrm>
            <a:off x="353169" y="1451913"/>
            <a:ext cx="11516613" cy="4351338"/>
          </a:xfrm>
        </p:spPr>
        <p:txBody>
          <a:bodyPr>
            <a:normAutofit fontScale="77500" lnSpcReduction="20000"/>
          </a:bodyPr>
          <a:lstStyle/>
          <a:p>
            <a:pPr>
              <a:spcBef>
                <a:spcPct val="50000"/>
              </a:spcBef>
            </a:pPr>
            <a:r>
              <a:rPr lang="en-US" dirty="0"/>
              <a:t>Employee productivity hampered by </a:t>
            </a:r>
            <a:r>
              <a:rPr lang="en-US" dirty="0" smtClean="0"/>
              <a:t>paper, </a:t>
            </a:r>
            <a:r>
              <a:rPr lang="en-US" dirty="0"/>
              <a:t>data-entry, no historical </a:t>
            </a:r>
            <a:r>
              <a:rPr lang="en-US" dirty="0" smtClean="0"/>
              <a:t>context for past inspections</a:t>
            </a:r>
            <a:endParaRPr lang="en-US" dirty="0"/>
          </a:p>
          <a:p>
            <a:pPr>
              <a:spcBef>
                <a:spcPct val="50000"/>
              </a:spcBef>
            </a:pPr>
            <a:endParaRPr lang="en-US" dirty="0"/>
          </a:p>
          <a:p>
            <a:pPr>
              <a:spcBef>
                <a:spcPct val="50000"/>
              </a:spcBef>
            </a:pPr>
            <a:r>
              <a:rPr lang="en-US" dirty="0"/>
              <a:t>Processes are redundant, not streamlined or efficient as could be</a:t>
            </a:r>
          </a:p>
          <a:p>
            <a:pPr>
              <a:spcBef>
                <a:spcPct val="50000"/>
              </a:spcBef>
            </a:pPr>
            <a:endParaRPr lang="en-US" dirty="0"/>
          </a:p>
          <a:p>
            <a:pPr>
              <a:spcBef>
                <a:spcPct val="50000"/>
              </a:spcBef>
            </a:pPr>
            <a:r>
              <a:rPr lang="en-US" dirty="0"/>
              <a:t>Costs are adding up with manual data-entry, printing, mailing, scanning </a:t>
            </a:r>
            <a:r>
              <a:rPr lang="en-US" dirty="0" smtClean="0"/>
              <a:t>paper </a:t>
            </a:r>
            <a:r>
              <a:rPr lang="en-US" dirty="0"/>
              <a:t>etc.</a:t>
            </a:r>
          </a:p>
          <a:p>
            <a:pPr>
              <a:spcBef>
                <a:spcPct val="50000"/>
              </a:spcBef>
            </a:pPr>
            <a:endParaRPr lang="en-US" dirty="0"/>
          </a:p>
          <a:p>
            <a:pPr>
              <a:spcBef>
                <a:spcPct val="50000"/>
              </a:spcBef>
            </a:pPr>
            <a:r>
              <a:rPr lang="en-US" dirty="0" smtClean="0"/>
              <a:t>Lack of near real-time data, </a:t>
            </a:r>
            <a:r>
              <a:rPr lang="en-US" dirty="0"/>
              <a:t>slows billing, other </a:t>
            </a:r>
            <a:r>
              <a:rPr lang="en-US" dirty="0" smtClean="0"/>
              <a:t>processing, no KPI/metrics visibility</a:t>
            </a:r>
            <a:endParaRPr lang="en-US" dirty="0"/>
          </a:p>
          <a:p>
            <a:pPr>
              <a:spcBef>
                <a:spcPct val="50000"/>
              </a:spcBef>
            </a:pPr>
            <a:endParaRPr lang="en-US" dirty="0"/>
          </a:p>
          <a:p>
            <a:pPr>
              <a:spcBef>
                <a:spcPct val="50000"/>
              </a:spcBef>
            </a:pPr>
            <a:r>
              <a:rPr lang="en-US" dirty="0"/>
              <a:t>Data accuracy issues with the constant need to fix errors on the back-end</a:t>
            </a:r>
          </a:p>
          <a:p>
            <a:pPr>
              <a:spcBef>
                <a:spcPct val="50000"/>
              </a:spcBef>
            </a:pPr>
            <a:endParaRPr lang="en-US" dirty="0"/>
          </a:p>
          <a:p>
            <a:pPr>
              <a:spcBef>
                <a:spcPct val="50000"/>
              </a:spcBef>
            </a:pPr>
            <a:r>
              <a:rPr lang="en-US" dirty="0"/>
              <a:t>Competitive pressure to use technology for better customer service &amp; turnaround</a:t>
            </a:r>
          </a:p>
          <a:p>
            <a:pPr>
              <a:spcBef>
                <a:spcPct val="50000"/>
              </a:spcBef>
              <a:buFontTx/>
              <a:buChar char="•"/>
            </a:pPr>
            <a:endParaRPr lang="en-US" dirty="0"/>
          </a:p>
          <a:p>
            <a:endParaRPr lang="en-US" dirty="0"/>
          </a:p>
        </p:txBody>
      </p:sp>
    </p:spTree>
    <p:extLst>
      <p:ext uri="{BB962C8B-B14F-4D97-AF65-F5344CB8AC3E}">
        <p14:creationId xmlns:p14="http://schemas.microsoft.com/office/powerpoint/2010/main" val="311834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wipe(down)">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Paper Inspection Workflow</a:t>
            </a:r>
            <a:endParaRPr lang="en-US" dirty="0"/>
          </a:p>
        </p:txBody>
      </p:sp>
      <p:sp>
        <p:nvSpPr>
          <p:cNvPr id="5" name="Text Box 8"/>
          <p:cNvSpPr txBox="1">
            <a:spLocks noChangeArrowheads="1"/>
          </p:cNvSpPr>
          <p:nvPr/>
        </p:nvSpPr>
        <p:spPr bwMode="auto">
          <a:xfrm>
            <a:off x="7219122" y="6248400"/>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50000"/>
              </a:spcBef>
            </a:pPr>
            <a:endParaRPr lang="en-US"/>
          </a:p>
        </p:txBody>
      </p:sp>
      <p:sp>
        <p:nvSpPr>
          <p:cNvPr id="6" name="Text Box 13"/>
          <p:cNvSpPr txBox="1">
            <a:spLocks noChangeArrowheads="1"/>
          </p:cNvSpPr>
          <p:nvPr/>
        </p:nvSpPr>
        <p:spPr bwMode="auto">
          <a:xfrm>
            <a:off x="1961322" y="1219200"/>
            <a:ext cx="8380413" cy="7848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50000"/>
              </a:spcBef>
            </a:pPr>
            <a:endParaRPr lang="en-US" sz="1800" dirty="0">
              <a:latin typeface="Arial" charset="0"/>
            </a:endParaRPr>
          </a:p>
          <a:p>
            <a:pPr>
              <a:spcBef>
                <a:spcPct val="50000"/>
              </a:spcBef>
              <a:buFontTx/>
              <a:buChar char="•"/>
            </a:pPr>
            <a:endParaRPr lang="en-US" sz="1800" dirty="0"/>
          </a:p>
        </p:txBody>
      </p:sp>
      <p:sp>
        <p:nvSpPr>
          <p:cNvPr id="8" name="TextBox 7"/>
          <p:cNvSpPr txBox="1"/>
          <p:nvPr/>
        </p:nvSpPr>
        <p:spPr bwMode="auto">
          <a:xfrm>
            <a:off x="7952547" y="1798638"/>
            <a:ext cx="1652588" cy="276225"/>
          </a:xfrm>
          <a:prstGeom prst="rect">
            <a:avLst/>
          </a:prstGeom>
          <a:noFill/>
        </p:spPr>
        <p:txBody>
          <a:bodyPr wrap="none">
            <a:spAutoFit/>
          </a:bodyPr>
          <a:lstStyle/>
          <a:p>
            <a:pPr>
              <a:defRPr/>
            </a:pPr>
            <a:r>
              <a:rPr lang="en-US" b="1" dirty="0">
                <a:solidFill>
                  <a:schemeClr val="tx1">
                    <a:lumMod val="75000"/>
                    <a:lumOff val="25000"/>
                  </a:schemeClr>
                </a:solidFill>
              </a:rPr>
              <a:t>Complete Form</a:t>
            </a:r>
          </a:p>
        </p:txBody>
      </p:sp>
      <p:pic>
        <p:nvPicPr>
          <p:cNvPr id="9" name="Picture 8" descr="C:\Users\Joel Port\AppData\Local\Microsoft\Windows\Temporary Internet Files\Content.IE5\BINDQMPA\MP90040958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8350" y="4177002"/>
            <a:ext cx="1371935" cy="131811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10" name="TextBox 9"/>
          <p:cNvSpPr txBox="1"/>
          <p:nvPr/>
        </p:nvSpPr>
        <p:spPr bwMode="auto">
          <a:xfrm>
            <a:off x="9703807" y="3615217"/>
            <a:ext cx="1300162" cy="276225"/>
          </a:xfrm>
          <a:prstGeom prst="rect">
            <a:avLst/>
          </a:prstGeom>
          <a:noFill/>
        </p:spPr>
        <p:txBody>
          <a:bodyPr wrap="none">
            <a:spAutoFit/>
          </a:bodyPr>
          <a:lstStyle/>
          <a:p>
            <a:pPr>
              <a:defRPr/>
            </a:pPr>
            <a:r>
              <a:rPr lang="en-US" b="1" dirty="0">
                <a:solidFill>
                  <a:schemeClr val="tx1">
                    <a:lumMod val="75000"/>
                    <a:lumOff val="25000"/>
                  </a:schemeClr>
                </a:solidFill>
              </a:rPr>
              <a:t>Route Form</a:t>
            </a:r>
          </a:p>
        </p:txBody>
      </p:sp>
      <p:pic>
        <p:nvPicPr>
          <p:cNvPr id="12" name="Picture 5" descr="C:\Users\Joel Port\AppData\Local\Microsoft\Windows\Temporary Internet Files\Content.IE5\HXHEH9XE\MP90041166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0945" y="2222662"/>
            <a:ext cx="1371178" cy="12338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13" name="TextBox 12"/>
          <p:cNvSpPr txBox="1"/>
          <p:nvPr/>
        </p:nvSpPr>
        <p:spPr bwMode="auto">
          <a:xfrm>
            <a:off x="5725285" y="1771650"/>
            <a:ext cx="1681162" cy="276225"/>
          </a:xfrm>
          <a:prstGeom prst="rect">
            <a:avLst/>
          </a:prstGeom>
          <a:noFill/>
        </p:spPr>
        <p:txBody>
          <a:bodyPr wrap="none">
            <a:spAutoFit/>
          </a:bodyPr>
          <a:lstStyle/>
          <a:p>
            <a:pPr>
              <a:defRPr/>
            </a:pPr>
            <a:r>
              <a:rPr lang="en-US" b="1" dirty="0">
                <a:solidFill>
                  <a:schemeClr val="tx1">
                    <a:lumMod val="75000"/>
                    <a:lumOff val="25000"/>
                  </a:schemeClr>
                </a:solidFill>
              </a:rPr>
              <a:t>Distribute Form</a:t>
            </a:r>
          </a:p>
        </p:txBody>
      </p:sp>
      <p:pic>
        <p:nvPicPr>
          <p:cNvPr id="14" name="Picture 10" descr="http://www.pma-show.com/news_images/00231_canon_scanner_dr758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7555" y="4030762"/>
            <a:ext cx="1371178" cy="137356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15" name="TextBox 14"/>
          <p:cNvSpPr txBox="1"/>
          <p:nvPr/>
        </p:nvSpPr>
        <p:spPr bwMode="auto">
          <a:xfrm>
            <a:off x="7595420" y="3600930"/>
            <a:ext cx="1173162" cy="276225"/>
          </a:xfrm>
          <a:prstGeom prst="rect">
            <a:avLst/>
          </a:prstGeom>
          <a:noFill/>
        </p:spPr>
        <p:txBody>
          <a:bodyPr wrap="none">
            <a:spAutoFit/>
          </a:bodyPr>
          <a:lstStyle/>
          <a:p>
            <a:pPr>
              <a:defRPr/>
            </a:pPr>
            <a:r>
              <a:rPr lang="en-US" b="1" dirty="0">
                <a:solidFill>
                  <a:schemeClr val="tx1">
                    <a:lumMod val="75000"/>
                    <a:lumOff val="25000"/>
                  </a:schemeClr>
                </a:solidFill>
              </a:rPr>
              <a:t>Scan Form</a:t>
            </a:r>
          </a:p>
        </p:txBody>
      </p:sp>
      <p:sp>
        <p:nvSpPr>
          <p:cNvPr id="17" name="TextBox 16"/>
          <p:cNvSpPr txBox="1"/>
          <p:nvPr/>
        </p:nvSpPr>
        <p:spPr bwMode="auto">
          <a:xfrm>
            <a:off x="1696210" y="1798638"/>
            <a:ext cx="1373187" cy="276225"/>
          </a:xfrm>
          <a:prstGeom prst="rect">
            <a:avLst/>
          </a:prstGeom>
          <a:noFill/>
        </p:spPr>
        <p:txBody>
          <a:bodyPr wrap="none">
            <a:spAutoFit/>
          </a:bodyPr>
          <a:lstStyle/>
          <a:p>
            <a:pPr>
              <a:defRPr/>
            </a:pPr>
            <a:r>
              <a:rPr lang="en-US" b="1" dirty="0">
                <a:solidFill>
                  <a:schemeClr val="tx1">
                    <a:lumMod val="75000"/>
                    <a:lumOff val="25000"/>
                  </a:schemeClr>
                </a:solidFill>
              </a:rPr>
              <a:t>Design Form</a:t>
            </a:r>
          </a:p>
        </p:txBody>
      </p:sp>
      <p:pic>
        <p:nvPicPr>
          <p:cNvPr id="18" name="Picture 2" descr="C:\Users\Joel Port\AppData\Local\Microsoft\Windows\Temporary Internet Files\Content.IE5\X4ZL9Y0I\MP90044873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76009" y="2262869"/>
            <a:ext cx="1434676" cy="13659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9" name="Picture 12" descr="C:\Users\Joel Port\AppData\Local\Microsoft\Windows\Temporary Internet Files\Content.IE5\BINDQMPA\MP900409659[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14602" y="4127814"/>
            <a:ext cx="1370711" cy="130350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0" name="TextBox 19"/>
          <p:cNvSpPr txBox="1"/>
          <p:nvPr/>
        </p:nvSpPr>
        <p:spPr bwMode="auto">
          <a:xfrm>
            <a:off x="3340920" y="3686655"/>
            <a:ext cx="1322387" cy="274637"/>
          </a:xfrm>
          <a:prstGeom prst="rect">
            <a:avLst/>
          </a:prstGeom>
          <a:noFill/>
        </p:spPr>
        <p:txBody>
          <a:bodyPr wrap="none">
            <a:spAutoFit/>
          </a:bodyPr>
          <a:lstStyle/>
          <a:p>
            <a:pPr>
              <a:defRPr/>
            </a:pPr>
            <a:r>
              <a:rPr lang="en-US" b="1" dirty="0">
                <a:solidFill>
                  <a:schemeClr val="tx1">
                    <a:lumMod val="75000"/>
                    <a:lumOff val="25000"/>
                  </a:schemeClr>
                </a:solidFill>
              </a:rPr>
              <a:t>File Original</a:t>
            </a:r>
          </a:p>
        </p:txBody>
      </p:sp>
      <p:sp>
        <p:nvSpPr>
          <p:cNvPr id="21" name="Right Arrow 20"/>
          <p:cNvSpPr/>
          <p:nvPr/>
        </p:nvSpPr>
        <p:spPr>
          <a:xfrm>
            <a:off x="5241097" y="2870200"/>
            <a:ext cx="722313" cy="282575"/>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ight Arrow 21"/>
          <p:cNvSpPr/>
          <p:nvPr/>
        </p:nvSpPr>
        <p:spPr>
          <a:xfrm>
            <a:off x="7390572" y="2857500"/>
            <a:ext cx="722313" cy="282575"/>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ight Arrow 22"/>
          <p:cNvSpPr/>
          <p:nvPr/>
        </p:nvSpPr>
        <p:spPr>
          <a:xfrm rot="10800000">
            <a:off x="8981307" y="4602642"/>
            <a:ext cx="738188" cy="282575"/>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ight Arrow 23"/>
          <p:cNvSpPr/>
          <p:nvPr/>
        </p:nvSpPr>
        <p:spPr>
          <a:xfrm rot="10800000">
            <a:off x="4690295" y="4602642"/>
            <a:ext cx="722312" cy="282575"/>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6" name="Picture 11" descr="C:\Users\Joel Port\AppData\Local\Microsoft\Windows\Temporary Internet Files\Content.IE5\HXHEH9XE\MP900444155[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23835" y="4180424"/>
            <a:ext cx="1371485" cy="123978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7" name="TextBox 26"/>
          <p:cNvSpPr txBox="1"/>
          <p:nvPr/>
        </p:nvSpPr>
        <p:spPr bwMode="auto">
          <a:xfrm>
            <a:off x="5209407" y="3691417"/>
            <a:ext cx="1543050" cy="276225"/>
          </a:xfrm>
          <a:prstGeom prst="rect">
            <a:avLst/>
          </a:prstGeom>
          <a:noFill/>
        </p:spPr>
        <p:txBody>
          <a:bodyPr wrap="none">
            <a:spAutoFit/>
          </a:bodyPr>
          <a:lstStyle/>
          <a:p>
            <a:pPr>
              <a:defRPr/>
            </a:pPr>
            <a:r>
              <a:rPr lang="en-US" b="1" dirty="0">
                <a:solidFill>
                  <a:schemeClr val="tx1">
                    <a:lumMod val="75000"/>
                    <a:lumOff val="25000"/>
                  </a:schemeClr>
                </a:solidFill>
              </a:rPr>
              <a:t>Index &amp; Route</a:t>
            </a:r>
          </a:p>
        </p:txBody>
      </p:sp>
      <p:sp>
        <p:nvSpPr>
          <p:cNvPr id="28" name="TextBox 27"/>
          <p:cNvSpPr txBox="1"/>
          <p:nvPr/>
        </p:nvSpPr>
        <p:spPr bwMode="auto">
          <a:xfrm>
            <a:off x="3826635" y="1787525"/>
            <a:ext cx="1196975" cy="276225"/>
          </a:xfrm>
          <a:prstGeom prst="rect">
            <a:avLst/>
          </a:prstGeom>
          <a:noFill/>
        </p:spPr>
        <p:txBody>
          <a:bodyPr wrap="none">
            <a:spAutoFit/>
          </a:bodyPr>
          <a:lstStyle/>
          <a:p>
            <a:pPr>
              <a:defRPr/>
            </a:pPr>
            <a:r>
              <a:rPr lang="en-US" b="1" dirty="0">
                <a:solidFill>
                  <a:schemeClr val="tx1">
                    <a:lumMod val="75000"/>
                    <a:lumOff val="25000"/>
                  </a:schemeClr>
                </a:solidFill>
              </a:rPr>
              <a:t>Print Form</a:t>
            </a:r>
          </a:p>
        </p:txBody>
      </p:sp>
      <p:pic>
        <p:nvPicPr>
          <p:cNvPr id="29" name="Picture 2" descr="C:\Users\Joel Port\AppData\Local\Microsoft\Windows\Temporary Internet Files\Content.IE5\X4ZL9Y0I\MP900422967[1].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7819"/>
          <a:stretch/>
        </p:blipFill>
        <p:spPr bwMode="auto">
          <a:xfrm>
            <a:off x="3817225" y="2264511"/>
            <a:ext cx="1371485" cy="122130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30" name="Right Arrow 29"/>
          <p:cNvSpPr/>
          <p:nvPr/>
        </p:nvSpPr>
        <p:spPr>
          <a:xfrm>
            <a:off x="3251960" y="2857500"/>
            <a:ext cx="661987" cy="282575"/>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ight Arrow 30"/>
          <p:cNvSpPr/>
          <p:nvPr/>
        </p:nvSpPr>
        <p:spPr>
          <a:xfrm rot="10800000">
            <a:off x="6787382" y="4602642"/>
            <a:ext cx="722313" cy="282575"/>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93785" y="1930400"/>
            <a:ext cx="2170112" cy="1887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3" name="Picture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26812" y="4242990"/>
            <a:ext cx="1268413" cy="1073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4" name="Picture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18968" y="4248839"/>
            <a:ext cx="1268413" cy="1073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5" name="Picture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35621" y="4203276"/>
            <a:ext cx="1268413" cy="1073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6" name="Picture 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10109" y="4331180"/>
            <a:ext cx="1268413" cy="1073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7" name="Picture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14053" y="2337594"/>
            <a:ext cx="1268413" cy="1073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8" name="Picture 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05509" y="2379743"/>
            <a:ext cx="1268413" cy="1073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9" name="Rectangle 38"/>
          <p:cNvSpPr/>
          <p:nvPr/>
        </p:nvSpPr>
        <p:spPr>
          <a:xfrm>
            <a:off x="3096384" y="5780310"/>
            <a:ext cx="5795109" cy="646331"/>
          </a:xfrm>
          <a:prstGeom prst="rect">
            <a:avLst/>
          </a:prstGeom>
        </p:spPr>
        <p:txBody>
          <a:bodyPr wrap="square">
            <a:spAutoFit/>
          </a:bodyPr>
          <a:lstStyle/>
          <a:p>
            <a:r>
              <a:rPr lang="en-US" b="1" dirty="0" smtClean="0">
                <a:solidFill>
                  <a:srgbClr val="FF0000"/>
                </a:solidFill>
              </a:rPr>
              <a:t>Approximate cost of a paper form: $4.95</a:t>
            </a:r>
          </a:p>
          <a:p>
            <a:r>
              <a:rPr lang="en-US" dirty="0">
                <a:solidFill>
                  <a:srgbClr val="FF0000"/>
                </a:solidFill>
              </a:rPr>
              <a:t>	</a:t>
            </a:r>
            <a:r>
              <a:rPr lang="en-US" dirty="0" smtClean="0">
                <a:solidFill>
                  <a:srgbClr val="FF0000"/>
                </a:solidFill>
              </a:rPr>
              <a:t>- AIIM Whitepaper, 2012</a:t>
            </a:r>
            <a:endParaRPr lang="en-US" dirty="0">
              <a:solidFill>
                <a:srgbClr val="FF0000"/>
              </a:solidFill>
            </a:endParaRPr>
          </a:p>
        </p:txBody>
      </p:sp>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42929" y="4140963"/>
            <a:ext cx="1386786" cy="127720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1" name="Right Arrow 40"/>
          <p:cNvSpPr/>
          <p:nvPr/>
        </p:nvSpPr>
        <p:spPr>
          <a:xfrm rot="10800000">
            <a:off x="2638209" y="4606578"/>
            <a:ext cx="722312" cy="282575"/>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TextBox 42"/>
          <p:cNvSpPr txBox="1"/>
          <p:nvPr/>
        </p:nvSpPr>
        <p:spPr bwMode="auto">
          <a:xfrm>
            <a:off x="1446515" y="3748341"/>
            <a:ext cx="1051442" cy="369332"/>
          </a:xfrm>
          <a:prstGeom prst="rect">
            <a:avLst/>
          </a:prstGeom>
          <a:noFill/>
        </p:spPr>
        <p:txBody>
          <a:bodyPr wrap="none">
            <a:spAutoFit/>
          </a:bodyPr>
          <a:lstStyle/>
          <a:p>
            <a:pPr>
              <a:defRPr/>
            </a:pPr>
            <a:r>
              <a:rPr lang="en-US" b="1" dirty="0" smtClean="0">
                <a:solidFill>
                  <a:schemeClr val="tx1">
                    <a:lumMod val="75000"/>
                    <a:lumOff val="25000"/>
                  </a:schemeClr>
                </a:solidFill>
              </a:rPr>
              <a:t>Analytics</a:t>
            </a:r>
            <a:endParaRPr lang="en-US" b="1" dirty="0">
              <a:solidFill>
                <a:schemeClr val="tx1">
                  <a:lumMod val="75000"/>
                  <a:lumOff val="25000"/>
                </a:schemeClr>
              </a:solidFill>
            </a:endParaRPr>
          </a:p>
        </p:txBody>
      </p:sp>
    </p:spTree>
    <p:extLst>
      <p:ext uri="{BB962C8B-B14F-4D97-AF65-F5344CB8AC3E}">
        <p14:creationId xmlns:p14="http://schemas.microsoft.com/office/powerpoint/2010/main" val="27802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69047" b="11615"/>
          <a:stretch/>
        </p:blipFill>
        <p:spPr>
          <a:xfrm>
            <a:off x="3144877" y="1837345"/>
            <a:ext cx="5950025" cy="3780672"/>
          </a:xfrm>
          <a:prstGeom prst="rect">
            <a:avLst/>
          </a:prstGeom>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19770" t="11830" r="17854" b="84318"/>
          <a:stretch/>
        </p:blipFill>
        <p:spPr>
          <a:xfrm>
            <a:off x="4104142" y="443752"/>
            <a:ext cx="4175316" cy="847165"/>
          </a:xfrm>
          <a:prstGeom prst="rect">
            <a:avLst/>
          </a:prstGeom>
        </p:spPr>
      </p:pic>
      <p:sp>
        <p:nvSpPr>
          <p:cNvPr id="6" name="Title 1"/>
          <p:cNvSpPr txBox="1">
            <a:spLocks/>
          </p:cNvSpPr>
          <p:nvPr/>
        </p:nvSpPr>
        <p:spPr>
          <a:xfrm>
            <a:off x="204276" y="176931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t>Paper Process</a:t>
            </a:r>
          </a:p>
          <a:p>
            <a:endParaRPr lang="en-US" sz="3600" dirty="0"/>
          </a:p>
        </p:txBody>
      </p:sp>
      <p:sp>
        <p:nvSpPr>
          <p:cNvPr id="9" name="Title 1"/>
          <p:cNvSpPr txBox="1">
            <a:spLocks/>
          </p:cNvSpPr>
          <p:nvPr/>
        </p:nvSpPr>
        <p:spPr>
          <a:xfrm>
            <a:off x="1330069" y="176931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dirty="0" smtClean="0"/>
              <a:t>With Mi-Co</a:t>
            </a:r>
          </a:p>
          <a:p>
            <a:pPr algn="r"/>
            <a:endParaRPr lang="en-US" sz="3600" dirty="0"/>
          </a:p>
        </p:txBody>
      </p:sp>
      <p:sp>
        <p:nvSpPr>
          <p:cNvPr id="4" name="Oval 3"/>
          <p:cNvSpPr/>
          <p:nvPr/>
        </p:nvSpPr>
        <p:spPr>
          <a:xfrm>
            <a:off x="204276" y="2745308"/>
            <a:ext cx="2550581" cy="2550581"/>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b="1" dirty="0" smtClean="0"/>
              <a:t>10</a:t>
            </a:r>
            <a:r>
              <a:rPr lang="en-US" sz="4400" dirty="0" smtClean="0"/>
              <a:t> days</a:t>
            </a:r>
            <a:endParaRPr lang="en-US" sz="4400" dirty="0"/>
          </a:p>
        </p:txBody>
      </p:sp>
      <p:sp>
        <p:nvSpPr>
          <p:cNvPr id="12" name="Oval 11"/>
          <p:cNvSpPr/>
          <p:nvPr/>
        </p:nvSpPr>
        <p:spPr>
          <a:xfrm>
            <a:off x="9444585" y="2745307"/>
            <a:ext cx="2550581" cy="2550581"/>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b="1" dirty="0" smtClean="0"/>
              <a:t>2</a:t>
            </a:r>
            <a:r>
              <a:rPr lang="en-US" sz="4400" dirty="0" smtClean="0"/>
              <a:t> </a:t>
            </a:r>
          </a:p>
          <a:p>
            <a:pPr algn="ctr"/>
            <a:r>
              <a:rPr lang="en-US" sz="4400" dirty="0" smtClean="0"/>
              <a:t>days</a:t>
            </a:r>
            <a:endParaRPr lang="en-US" sz="4400" dirty="0"/>
          </a:p>
        </p:txBody>
      </p:sp>
    </p:spTree>
    <p:extLst>
      <p:ext uri="{BB962C8B-B14F-4D97-AF65-F5344CB8AC3E}">
        <p14:creationId xmlns:p14="http://schemas.microsoft.com/office/powerpoint/2010/main" val="8512958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7468</TotalTime>
  <Words>1414</Words>
  <Application>Microsoft Office PowerPoint</Application>
  <PresentationFormat>Widescreen</PresentationFormat>
  <Paragraphs>272</Paragraphs>
  <Slides>34</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Baron Neue</vt:lpstr>
      <vt:lpstr>Calibri</vt:lpstr>
      <vt:lpstr>Calibri Light</vt:lpstr>
      <vt:lpstr>Consolas</vt:lpstr>
      <vt:lpstr>Times New Roman</vt:lpstr>
      <vt:lpstr>Verdana</vt:lpstr>
      <vt:lpstr>Office Theme</vt:lpstr>
      <vt:lpstr>     Mobile Inspection Software  by Mi-Corporation: Overview &amp; Live Demo </vt:lpstr>
      <vt:lpstr>Agenda</vt:lpstr>
      <vt:lpstr>Why Do We Do What We Do?</vt:lpstr>
      <vt:lpstr>Mi-Corporation Overview</vt:lpstr>
      <vt:lpstr>Select Mi-Corporation Customers</vt:lpstr>
      <vt:lpstr>Mi-forms Users Around the World</vt:lpstr>
      <vt:lpstr>Customer Problems We Solve</vt:lpstr>
      <vt:lpstr>Typical Paper Inspection Workflow</vt:lpstr>
      <vt:lpstr>PowerPoint Presentation</vt:lpstr>
      <vt:lpstr>What is Mobile Inspection Software (MISM)?</vt:lpstr>
      <vt:lpstr>Mobile Inspection Software Components</vt:lpstr>
      <vt:lpstr>Mobile Inspection Software Screenshots</vt:lpstr>
      <vt:lpstr>Mobile Inspection Software Screenshots</vt:lpstr>
      <vt:lpstr>PowerPoint Presentation</vt:lpstr>
      <vt:lpstr>   MISM Technical Architecture</vt:lpstr>
      <vt:lpstr> MISM Technology: Maximal Flexibility</vt:lpstr>
      <vt:lpstr>Flexibility: Pick the UI of your Choice</vt:lpstr>
      <vt:lpstr>Flexibility: Any Data Type Supported</vt:lpstr>
      <vt:lpstr> Flexibility: Any Device Supported</vt:lpstr>
      <vt:lpstr> Flexibility Matters to the Market</vt:lpstr>
      <vt:lpstr> What Sets Mi-Corporation Apart?</vt:lpstr>
      <vt:lpstr>Enterprise-Class Security Matters</vt:lpstr>
      <vt:lpstr>Customer Case Study –  NC Dept. of Agriculture</vt:lpstr>
      <vt:lpstr>Service &amp; Support Matter</vt:lpstr>
      <vt:lpstr>Buying Into Our Ecosystem</vt:lpstr>
      <vt:lpstr>Risk vs. Return</vt:lpstr>
      <vt:lpstr>Example of Risk</vt:lpstr>
      <vt:lpstr>Let’s Demo!</vt:lpstr>
      <vt:lpstr>Other Mobility Products from Mi-Corporation</vt:lpstr>
      <vt:lpstr>Mi-Enterprise Apps</vt:lpstr>
      <vt:lpstr>Agenda</vt:lpstr>
      <vt:lpstr>Next Steps</vt:lpstr>
      <vt:lpstr>Background Slide</vt:lpstr>
      <vt:lpstr>Pricing Models Overview</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Shay Quigley</dc:creator>
  <cp:lastModifiedBy>Shay Quigley</cp:lastModifiedBy>
  <cp:revision>86</cp:revision>
  <dcterms:created xsi:type="dcterms:W3CDTF">2014-05-30T18:20:01Z</dcterms:created>
  <dcterms:modified xsi:type="dcterms:W3CDTF">2014-06-23T15:45:21Z</dcterms:modified>
</cp:coreProperties>
</file>